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61" r:id="rId3"/>
    <p:sldId id="256" r:id="rId4"/>
    <p:sldId id="271" r:id="rId5"/>
    <p:sldId id="270" r:id="rId6"/>
    <p:sldId id="272" r:id="rId7"/>
    <p:sldId id="273" r:id="rId8"/>
    <p:sldId id="274" r:id="rId9"/>
    <p:sldId id="275" r:id="rId10"/>
    <p:sldId id="285" r:id="rId11"/>
    <p:sldId id="282" r:id="rId12"/>
    <p:sldId id="283" r:id="rId13"/>
    <p:sldId id="284" r:id="rId14"/>
    <p:sldId id="276" r:id="rId15"/>
    <p:sldId id="281" r:id="rId16"/>
    <p:sldId id="277" r:id="rId17"/>
    <p:sldId id="278" r:id="rId18"/>
    <p:sldId id="279" r:id="rId19"/>
    <p:sldId id="280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666E-D94D-4C60-80F0-E458427637AE}" type="datetimeFigureOut">
              <a:rPr lang="fr-FR" smtClean="0"/>
              <a:pPr/>
              <a:t>07/01/2014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68536-1768-46BE-A132-6A0A32C6D365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xmlns="" val="282134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Montrer le site du CO, rapidement montrer la page des contacts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68536-1768-46BE-A132-6A0A32C6D365}" type="slidenum">
              <a:rPr lang="fr-CH" smtClean="0"/>
              <a:pPr/>
              <a:t>2</a:t>
            </a:fld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Montrer l’agenda et expliquer notamment le système des permissions, des maladies</a:t>
            </a:r>
            <a:r>
              <a:rPr lang="fr-CH" baseline="0" dirty="0" smtClean="0"/>
              <a:t> et absences, et des oublis.</a:t>
            </a:r>
          </a:p>
          <a:p>
            <a:r>
              <a:rPr lang="fr-CH" baseline="0" dirty="0" smtClean="0"/>
              <a:t>Montrer aussi la plateforme de travail </a:t>
            </a:r>
            <a:r>
              <a:rPr lang="fr-CH" baseline="0" dirty="0" err="1" smtClean="0"/>
              <a:t>educanet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68536-1768-46BE-A132-6A0A32C6D365}" type="slidenum">
              <a:rPr lang="fr-CH" smtClean="0"/>
              <a:pPr/>
              <a:t>6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Distribuer aux parents la grille d’observation qui sert de base pour leur évaluation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68536-1768-46BE-A132-6A0A32C6D365}" type="slidenum">
              <a:rPr lang="fr-CH" smtClean="0"/>
              <a:pPr/>
              <a:t>7</a:t>
            </a:fld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07/01/2014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-marly.c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4290"/>
            <a:ext cx="8643966" cy="1470025"/>
          </a:xfrm>
        </p:spPr>
        <p:txBody>
          <a:bodyPr>
            <a:normAutofit/>
          </a:bodyPr>
          <a:lstStyle/>
          <a:p>
            <a:r>
              <a:rPr lang="fr-CH" dirty="0" smtClean="0"/>
              <a:t>Bienvenue</a:t>
            </a:r>
            <a:r>
              <a:rPr lang="fr-CH" dirty="0" smtClean="0"/>
              <a:t>!</a:t>
            </a:r>
            <a:br>
              <a:rPr lang="fr-CH" dirty="0" smtClean="0"/>
            </a:br>
            <a:r>
              <a:rPr lang="fr-CH" sz="2000" b="1" dirty="0" smtClean="0"/>
              <a:t>jeudi</a:t>
            </a:r>
            <a:r>
              <a:rPr lang="fr-CH" sz="2000" b="1" dirty="0" smtClean="0"/>
              <a:t>10 octobre 2013</a:t>
            </a:r>
            <a:endParaRPr lang="fr-CH" sz="2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5720" y="2571744"/>
            <a:ext cx="8429684" cy="3786214"/>
          </a:xfrm>
        </p:spPr>
        <p:txBody>
          <a:bodyPr>
            <a:normAutofit fontScale="85000" lnSpcReduction="20000"/>
          </a:bodyPr>
          <a:lstStyle/>
          <a:p>
            <a:pPr algn="l"/>
            <a:endParaRPr lang="fr-CH" dirty="0" smtClean="0"/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Madame </a:t>
            </a:r>
            <a:r>
              <a:rPr lang="fr-CH" b="1" dirty="0" smtClean="0">
                <a:solidFill>
                  <a:schemeClr val="tx1"/>
                </a:solidFill>
              </a:rPr>
              <a:t>Cheseaux</a:t>
            </a:r>
            <a:r>
              <a:rPr lang="fr-CH" dirty="0" smtClean="0">
                <a:solidFill>
                  <a:schemeClr val="tx1"/>
                </a:solidFill>
              </a:rPr>
              <a:t>, professeur de mathématiques et d’éducation à la citoyenneté dans la classe </a:t>
            </a:r>
            <a:r>
              <a:rPr lang="fr-CH" dirty="0" err="1" smtClean="0">
                <a:solidFill>
                  <a:schemeClr val="tx1"/>
                </a:solidFill>
              </a:rPr>
              <a:t>CRes</a:t>
            </a:r>
            <a:endParaRPr lang="fr-CH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Madame </a:t>
            </a:r>
            <a:r>
              <a:rPr lang="fr-CH" b="1" dirty="0" smtClean="0">
                <a:solidFill>
                  <a:schemeClr val="tx1"/>
                </a:solidFill>
              </a:rPr>
              <a:t>Morand</a:t>
            </a:r>
            <a:r>
              <a:rPr lang="fr-CH" dirty="0" smtClean="0">
                <a:solidFill>
                  <a:schemeClr val="tx1"/>
                </a:solidFill>
              </a:rPr>
              <a:t>, professeur au CO et notre interprète ce soir pour le portugais</a:t>
            </a: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Madame </a:t>
            </a:r>
            <a:r>
              <a:rPr lang="fr-CH" b="1" dirty="0" smtClean="0">
                <a:solidFill>
                  <a:schemeClr val="tx1"/>
                </a:solidFill>
              </a:rPr>
              <a:t>Guignard</a:t>
            </a:r>
            <a:r>
              <a:rPr lang="fr-CH" dirty="0" smtClean="0">
                <a:solidFill>
                  <a:schemeClr val="tx1"/>
                </a:solidFill>
              </a:rPr>
              <a:t>, professeur d’allemand au CO de Marly</a:t>
            </a: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Madame </a:t>
            </a:r>
            <a:r>
              <a:rPr lang="fr-CH" b="1" dirty="0" err="1" smtClean="0">
                <a:solidFill>
                  <a:schemeClr val="tx1"/>
                </a:solidFill>
              </a:rPr>
              <a:t>Vallat</a:t>
            </a:r>
            <a:r>
              <a:rPr lang="fr-CH" dirty="0" smtClean="0">
                <a:solidFill>
                  <a:schemeClr val="tx1"/>
                </a:solidFill>
              </a:rPr>
              <a:t>, stagiaire dans la classe </a:t>
            </a:r>
            <a:r>
              <a:rPr lang="fr-CH" dirty="0" err="1" smtClean="0">
                <a:solidFill>
                  <a:schemeClr val="tx1"/>
                </a:solidFill>
              </a:rPr>
              <a:t>CRes</a:t>
            </a:r>
            <a:endParaRPr lang="fr-CH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Madame </a:t>
            </a:r>
            <a:r>
              <a:rPr lang="fr-CH" b="1" dirty="0" smtClean="0">
                <a:solidFill>
                  <a:schemeClr val="tx1"/>
                </a:solidFill>
              </a:rPr>
              <a:t>Saghir</a:t>
            </a:r>
            <a:r>
              <a:rPr lang="fr-CH" dirty="0" smtClean="0">
                <a:solidFill>
                  <a:schemeClr val="tx1"/>
                </a:solidFill>
              </a:rPr>
              <a:t>, professeur de français, et d’allemand et professeur principal de la classe </a:t>
            </a:r>
            <a:r>
              <a:rPr lang="fr-CH" dirty="0" err="1" smtClean="0">
                <a:solidFill>
                  <a:schemeClr val="tx1"/>
                </a:solidFill>
              </a:rPr>
              <a:t>CRes</a:t>
            </a:r>
            <a:endParaRPr lang="fr-CH" dirty="0">
              <a:solidFill>
                <a:schemeClr val="tx1"/>
              </a:solidFill>
            </a:endParaRPr>
          </a:p>
        </p:txBody>
      </p:sp>
      <p:pic>
        <p:nvPicPr>
          <p:cNvPr id="4" name="Picture 12" descr="http://www.esiea.fr/Public/P/Esiea/International/langu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57166"/>
            <a:ext cx="2214578" cy="20169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0042"/>
            <a:ext cx="232588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Le carnet journalier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Dans son carnet, l’élève note tous ses devoirs et toutes ses notes.</a:t>
            </a:r>
          </a:p>
          <a:p>
            <a:r>
              <a:rPr lang="fr-CH" dirty="0" smtClean="0"/>
              <a:t>Il doit noter (en rouge) les évaluations </a:t>
            </a:r>
            <a:r>
              <a:rPr lang="fr-CH" dirty="0" smtClean="0"/>
              <a:t>prévues</a:t>
            </a:r>
          </a:p>
          <a:p>
            <a:r>
              <a:rPr lang="fr-CH" dirty="0" smtClean="0"/>
              <a:t>Les parents doivent signer le carnet journalier chaque semaine!</a:t>
            </a: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0706" y="531073"/>
            <a:ext cx="7005315" cy="879475"/>
          </a:xfrm>
        </p:spPr>
        <p:txBody>
          <a:bodyPr/>
          <a:lstStyle/>
          <a:p>
            <a:pPr algn="l"/>
            <a:r>
              <a:rPr lang="fr-FR" dirty="0" smtClean="0"/>
              <a:t>La carnet journalier</a:t>
            </a:r>
            <a:endParaRPr lang="fr-FR" dirty="0"/>
          </a:p>
        </p:txBody>
      </p:sp>
      <p:pic>
        <p:nvPicPr>
          <p:cNvPr id="7" name="Espace réservé du contenu 6" descr="application_organisation.tif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" t="76" r="-712" b="1078"/>
          <a:stretch/>
        </p:blipFill>
        <p:spPr>
          <a:xfrm>
            <a:off x="1117667" y="1410548"/>
            <a:ext cx="3823675" cy="5375163"/>
          </a:xfrm>
        </p:spPr>
      </p:pic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31673" y="1410548"/>
            <a:ext cx="3042935" cy="4289584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3 devoirs non faits = une heure de retenue le vendredi de 16 à 17.00h</a:t>
            </a:r>
          </a:p>
          <a:p>
            <a:r>
              <a:rPr lang="fr-FR" dirty="0" smtClean="0"/>
              <a:t>Le professeur, les parents et la direction doivent alors signer le carnet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Attention! Certains élèves ont déjà 2 devoirs non faits!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90819" y="1988291"/>
            <a:ext cx="100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Français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2693095" y="2003680"/>
            <a:ext cx="7466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Dates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xmlns="" val="32045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6316" y="269688"/>
            <a:ext cx="3529584" cy="879475"/>
          </a:xfrm>
        </p:spPr>
        <p:txBody>
          <a:bodyPr/>
          <a:lstStyle/>
          <a:p>
            <a:pPr algn="l"/>
            <a:r>
              <a:rPr lang="fr-FR" dirty="0" smtClean="0"/>
              <a:t>Retard</a:t>
            </a:r>
            <a:endParaRPr lang="fr-FR" dirty="0"/>
          </a:p>
        </p:txBody>
      </p:sp>
      <p:pic>
        <p:nvPicPr>
          <p:cNvPr id="7" name="Espace réservé du contenu 6" descr="retards.tif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5" b="-440"/>
          <a:stretch/>
        </p:blipFill>
        <p:spPr>
          <a:xfrm>
            <a:off x="966788" y="1562100"/>
            <a:ext cx="3529012" cy="4991100"/>
          </a:xfrm>
        </p:spPr>
      </p:pic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62100"/>
            <a:ext cx="3529584" cy="3716338"/>
          </a:xfrm>
        </p:spPr>
        <p:txBody>
          <a:bodyPr>
            <a:normAutofit/>
          </a:bodyPr>
          <a:lstStyle/>
          <a:p>
            <a:r>
              <a:rPr lang="fr-FR" dirty="0" smtClean="0"/>
              <a:t>3 retards = une heure de retenue</a:t>
            </a:r>
          </a:p>
          <a:p>
            <a:r>
              <a:rPr lang="fr-FR" dirty="0" smtClean="0"/>
              <a:t>Le professeur, les parents et la direction doivent signer le carnet après 3 retards</a:t>
            </a:r>
          </a:p>
        </p:txBody>
      </p:sp>
    </p:spTree>
    <p:extLst>
      <p:ext uri="{BB962C8B-B14F-4D97-AF65-F5344CB8AC3E}">
        <p14:creationId xmlns:p14="http://schemas.microsoft.com/office/powerpoint/2010/main" xmlns="" val="36164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77614" y="393513"/>
            <a:ext cx="5666593" cy="87947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Absences</a:t>
            </a:r>
          </a:p>
          <a:p>
            <a:r>
              <a:rPr lang="fr-FR" dirty="0" smtClean="0"/>
              <a:t>(Maladie– médecin – dentiste ….)</a:t>
            </a:r>
            <a:endParaRPr lang="fr-FR" dirty="0"/>
          </a:p>
        </p:txBody>
      </p:sp>
      <p:pic>
        <p:nvPicPr>
          <p:cNvPr id="7" name="Espace réservé du contenu 6" descr="absences.tif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9" b="599"/>
          <a:stretch/>
        </p:blipFill>
        <p:spPr>
          <a:xfrm>
            <a:off x="777615" y="1462157"/>
            <a:ext cx="3529584" cy="4929335"/>
          </a:xfrm>
        </p:spPr>
      </p:pic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Si l’élève est malade, les parents doivent appeler le secrétariat</a:t>
            </a:r>
          </a:p>
          <a:p>
            <a:r>
              <a:rPr lang="fr-FR" dirty="0" smtClean="0"/>
              <a:t>Les rendez-vous santé sont notés ici (date – heure – signature des parents</a:t>
            </a:r>
          </a:p>
          <a:p>
            <a:r>
              <a:rPr lang="fr-FR" dirty="0" smtClean="0"/>
              <a:t>Retour de maladie : les données sont aussi notées ici</a:t>
            </a:r>
          </a:p>
        </p:txBody>
      </p:sp>
    </p:spTree>
    <p:extLst>
      <p:ext uri="{BB962C8B-B14F-4D97-AF65-F5344CB8AC3E}">
        <p14:creationId xmlns:p14="http://schemas.microsoft.com/office/powerpoint/2010/main" xmlns="" val="31020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8596" y="0"/>
            <a:ext cx="7772400" cy="1470025"/>
          </a:xfrm>
        </p:spPr>
        <p:txBody>
          <a:bodyPr/>
          <a:lstStyle/>
          <a:p>
            <a:r>
              <a:rPr lang="fr-CH" dirty="0" smtClean="0"/>
              <a:t>Maths et Education à la citoyenneté – Madame Cheseaux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08912" cy="4896544"/>
          </a:xfrm>
        </p:spPr>
        <p:txBody>
          <a:bodyPr>
            <a:normAutofit/>
          </a:bodyPr>
          <a:lstStyle/>
          <a:p>
            <a:pPr algn="l"/>
            <a:r>
              <a:rPr lang="fr-CH" sz="2400" u="sng" dirty="0" smtClean="0">
                <a:solidFill>
                  <a:schemeClr val="tx1"/>
                </a:solidFill>
              </a:rPr>
              <a:t>Mathématiques</a:t>
            </a:r>
            <a:endParaRPr lang="fr-CH" sz="2400" dirty="0"/>
          </a:p>
          <a:p>
            <a:pPr algn="l"/>
            <a:r>
              <a:rPr lang="fr-CH" sz="2400" dirty="0" smtClean="0">
                <a:solidFill>
                  <a:schemeClr val="tx1"/>
                </a:solidFill>
              </a:rPr>
              <a:t>deux étapes : </a:t>
            </a:r>
          </a:p>
          <a:p>
            <a:pPr marL="342900" indent="-342900" algn="l">
              <a:buFontTx/>
              <a:buChar char="-"/>
            </a:pPr>
            <a:r>
              <a:rPr lang="fr-CH" sz="2400" dirty="0" smtClean="0">
                <a:solidFill>
                  <a:schemeClr val="tx1"/>
                </a:solidFill>
              </a:rPr>
              <a:t>découverte et remise à niveau en calculs (addition, soustraction, multiplication LE LIVRET)</a:t>
            </a:r>
          </a:p>
          <a:p>
            <a:pPr marL="342900" indent="-342900" algn="l">
              <a:buFontTx/>
              <a:buChar char="-"/>
            </a:pPr>
            <a:r>
              <a:rPr lang="fr-CH" sz="2400" dirty="0" smtClean="0">
                <a:solidFill>
                  <a:schemeClr val="tx1"/>
                </a:solidFill>
              </a:rPr>
              <a:t>début du programme </a:t>
            </a:r>
          </a:p>
          <a:p>
            <a:pPr marL="800100" lvl="1" indent="-342900" algn="l">
              <a:buFontTx/>
              <a:buChar char="-"/>
            </a:pPr>
            <a:r>
              <a:rPr lang="fr-CH" sz="2000" dirty="0" smtClean="0">
                <a:solidFill>
                  <a:schemeClr val="tx1"/>
                </a:solidFill>
              </a:rPr>
              <a:t>Travail avec les mêmes livres qu’en classe régulière</a:t>
            </a:r>
          </a:p>
          <a:p>
            <a:pPr marL="800100" lvl="1" indent="-342900" algn="l">
              <a:buFontTx/>
              <a:buChar char="-"/>
            </a:pPr>
            <a:r>
              <a:rPr lang="fr-CH" sz="2000" dirty="0" smtClean="0">
                <a:solidFill>
                  <a:schemeClr val="tx1"/>
                </a:solidFill>
              </a:rPr>
              <a:t>Le même programme</a:t>
            </a:r>
          </a:p>
          <a:p>
            <a:pPr algn="l"/>
            <a:endParaRPr lang="fr-CH" sz="2400" dirty="0" smtClean="0">
              <a:solidFill>
                <a:schemeClr val="tx1"/>
              </a:solidFill>
            </a:endParaRPr>
          </a:p>
          <a:p>
            <a:pPr algn="l"/>
            <a:r>
              <a:rPr lang="fr-CH" sz="2400" dirty="0" smtClean="0">
                <a:solidFill>
                  <a:schemeClr val="tx1"/>
                </a:solidFill>
              </a:rPr>
              <a:t>S’adapter aux compétences de chacun</a:t>
            </a:r>
          </a:p>
          <a:p>
            <a:r>
              <a:rPr lang="fr-CH" b="1" dirty="0" smtClean="0">
                <a:solidFill>
                  <a:schemeClr val="tx1"/>
                </a:solidFill>
              </a:rPr>
              <a:t>Faire du français à travers les mathématiques !!</a:t>
            </a:r>
          </a:p>
          <a:p>
            <a:endParaRPr lang="fr-CH" sz="2800" b="1" u="sng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8596" y="0"/>
            <a:ext cx="7772400" cy="1470025"/>
          </a:xfrm>
        </p:spPr>
        <p:txBody>
          <a:bodyPr/>
          <a:lstStyle/>
          <a:p>
            <a:r>
              <a:rPr lang="fr-CH" dirty="0" smtClean="0"/>
              <a:t>Maths et Education à la citoyenneté – Madame Cheseaux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208912" cy="4896544"/>
          </a:xfrm>
        </p:spPr>
        <p:txBody>
          <a:bodyPr>
            <a:normAutofit lnSpcReduction="10000"/>
          </a:bodyPr>
          <a:lstStyle/>
          <a:p>
            <a:pPr algn="l"/>
            <a:r>
              <a:rPr lang="fr-CH" sz="2400" u="sng" dirty="0" smtClean="0">
                <a:solidFill>
                  <a:schemeClr val="tx1"/>
                </a:solidFill>
              </a:rPr>
              <a:t>Citoyenneté</a:t>
            </a:r>
          </a:p>
          <a:p>
            <a:pPr algn="l"/>
            <a:r>
              <a:rPr lang="fr-CH" sz="2400" dirty="0" smtClean="0">
                <a:solidFill>
                  <a:schemeClr val="tx1"/>
                </a:solidFill>
              </a:rPr>
              <a:t>But de ce cours : </a:t>
            </a:r>
            <a:r>
              <a:rPr lang="fr-CH" sz="2400" b="1" dirty="0" smtClean="0">
                <a:solidFill>
                  <a:schemeClr val="tx1"/>
                </a:solidFill>
              </a:rPr>
              <a:t>apprendre à découvrir son nouveau pays</a:t>
            </a:r>
          </a:p>
          <a:p>
            <a:pPr algn="l"/>
            <a:endParaRPr lang="fr-CH" sz="2400" dirty="0">
              <a:solidFill>
                <a:schemeClr val="tx1"/>
              </a:solidFill>
            </a:endParaRPr>
          </a:p>
          <a:p>
            <a:pPr algn="l"/>
            <a:r>
              <a:rPr lang="fr-CH" sz="2400" dirty="0" smtClean="0">
                <a:solidFill>
                  <a:schemeClr val="tx1"/>
                </a:solidFill>
              </a:rPr>
              <a:t>Jusqu’à maintenant : </a:t>
            </a:r>
          </a:p>
          <a:p>
            <a:pPr marL="342900" indent="-342900" algn="l">
              <a:buFontTx/>
              <a:buChar char="-"/>
            </a:pPr>
            <a:r>
              <a:rPr lang="fr-CH" sz="2400" dirty="0" smtClean="0">
                <a:solidFill>
                  <a:schemeClr val="tx1"/>
                </a:solidFill>
              </a:rPr>
              <a:t>Europe </a:t>
            </a:r>
          </a:p>
          <a:p>
            <a:pPr marL="342900" indent="-342900" algn="l">
              <a:buFontTx/>
              <a:buChar char="-"/>
            </a:pPr>
            <a:r>
              <a:rPr lang="fr-CH" sz="2400" dirty="0" smtClean="0">
                <a:solidFill>
                  <a:schemeClr val="tx1"/>
                </a:solidFill>
              </a:rPr>
              <a:t>Nationalités</a:t>
            </a:r>
          </a:p>
          <a:p>
            <a:pPr marL="342900" indent="-342900" algn="l">
              <a:buFontTx/>
              <a:buChar char="-"/>
            </a:pPr>
            <a:r>
              <a:rPr lang="fr-CH" sz="2400" dirty="0" smtClean="0">
                <a:solidFill>
                  <a:schemeClr val="tx1"/>
                </a:solidFill>
              </a:rPr>
              <a:t>Quelques caractéristiques de la Suisse</a:t>
            </a:r>
          </a:p>
          <a:p>
            <a:pPr algn="l"/>
            <a:endParaRPr lang="fr-CH" sz="2400" dirty="0">
              <a:solidFill>
                <a:schemeClr val="tx1"/>
              </a:solidFill>
            </a:endParaRPr>
          </a:p>
          <a:p>
            <a:r>
              <a:rPr lang="fr-CH" b="1" dirty="0" smtClean="0">
                <a:solidFill>
                  <a:schemeClr val="tx1"/>
                </a:solidFill>
              </a:rPr>
              <a:t>Faire du français pendant le cours de citoyenneté</a:t>
            </a:r>
          </a:p>
          <a:p>
            <a:pPr algn="l"/>
            <a:r>
              <a:rPr lang="fr-CH" sz="2400" dirty="0" smtClean="0">
                <a:solidFill>
                  <a:schemeClr val="tx1"/>
                </a:solidFill>
              </a:rPr>
              <a:t>-&gt; orthographe, rédaction, lecture...</a:t>
            </a:r>
          </a:p>
          <a:p>
            <a:pPr algn="l"/>
            <a:endParaRPr lang="fr-CH" sz="2000" u="sng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4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571480"/>
            <a:ext cx="7772400" cy="1470025"/>
          </a:xfrm>
        </p:spPr>
        <p:txBody>
          <a:bodyPr/>
          <a:lstStyle/>
          <a:p>
            <a:r>
              <a:rPr lang="fr-CH" dirty="0" smtClean="0"/>
              <a:t>Français – Madame Saghir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7158" y="1857364"/>
            <a:ext cx="8572560" cy="392909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CH" dirty="0" smtClean="0">
                <a:solidFill>
                  <a:schemeClr val="tx1"/>
                </a:solidFill>
              </a:rPr>
              <a:t>Pour les élèves qui suivent les cours de Français avec moi :</a:t>
            </a: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Devoirs tous les jours, avec beaucoup de choses à apprendre</a:t>
            </a:r>
          </a:p>
          <a:p>
            <a:pPr algn="l"/>
            <a:endParaRPr lang="fr-CH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Tous les élèves de la classe </a:t>
            </a:r>
            <a:r>
              <a:rPr lang="fr-CH" dirty="0" err="1" smtClean="0">
                <a:solidFill>
                  <a:schemeClr val="tx1"/>
                </a:solidFill>
              </a:rPr>
              <a:t>CRes</a:t>
            </a:r>
            <a:r>
              <a:rPr lang="fr-CH" dirty="0" smtClean="0">
                <a:solidFill>
                  <a:schemeClr val="tx1"/>
                </a:solidFill>
              </a:rPr>
              <a:t> doivent faire l’effort de </a:t>
            </a:r>
            <a:r>
              <a:rPr lang="fr-CH" u="sng" dirty="0" smtClean="0">
                <a:solidFill>
                  <a:schemeClr val="tx1"/>
                </a:solidFill>
              </a:rPr>
              <a:t>PARLER</a:t>
            </a:r>
            <a:r>
              <a:rPr lang="fr-CH" dirty="0" smtClean="0">
                <a:solidFill>
                  <a:schemeClr val="tx1"/>
                </a:solidFill>
              </a:rPr>
              <a:t> Français, de </a:t>
            </a:r>
            <a:r>
              <a:rPr lang="fr-CH" u="sng" dirty="0" smtClean="0">
                <a:solidFill>
                  <a:schemeClr val="tx1"/>
                </a:solidFill>
              </a:rPr>
              <a:t>lire</a:t>
            </a:r>
            <a:r>
              <a:rPr lang="fr-CH" dirty="0" smtClean="0">
                <a:solidFill>
                  <a:schemeClr val="tx1"/>
                </a:solidFill>
              </a:rPr>
              <a:t> en Français, de </a:t>
            </a:r>
            <a:r>
              <a:rPr lang="fr-CH" u="sng" dirty="0" smtClean="0">
                <a:solidFill>
                  <a:schemeClr val="tx1"/>
                </a:solidFill>
              </a:rPr>
              <a:t>regarder </a:t>
            </a:r>
            <a:r>
              <a:rPr lang="fr-CH" dirty="0" smtClean="0">
                <a:solidFill>
                  <a:schemeClr val="tx1"/>
                </a:solidFill>
              </a:rPr>
              <a:t>des émissions télé en Français. </a:t>
            </a:r>
            <a:endParaRPr lang="fr-CH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642918"/>
            <a:ext cx="7772400" cy="1470025"/>
          </a:xfrm>
        </p:spPr>
        <p:txBody>
          <a:bodyPr/>
          <a:lstStyle/>
          <a:p>
            <a:r>
              <a:rPr lang="fr-CH" dirty="0" smtClean="0"/>
              <a:t>Allemand – Madame Saghir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1472" y="2285992"/>
            <a:ext cx="8358246" cy="3643338"/>
          </a:xfrm>
        </p:spPr>
        <p:txBody>
          <a:bodyPr>
            <a:normAutofit fontScale="92500"/>
          </a:bodyPr>
          <a:lstStyle/>
          <a:p>
            <a:pPr algn="l"/>
            <a:r>
              <a:rPr lang="fr-CH" dirty="0" smtClean="0">
                <a:solidFill>
                  <a:schemeClr val="tx1"/>
                </a:solidFill>
              </a:rPr>
              <a:t>Il est très important que les élèves apprennent l’allemand! Dans le canton de Fribourg, en Suisse en général, c’est essentiel pour trouver ensuite un apprentissage, du travail!</a:t>
            </a:r>
          </a:p>
          <a:p>
            <a:pPr algn="l">
              <a:buFontTx/>
              <a:buChar char="-"/>
            </a:pPr>
            <a:r>
              <a:rPr lang="fr-CH" dirty="0" smtClean="0">
                <a:solidFill>
                  <a:schemeClr val="tx1"/>
                </a:solidFill>
              </a:rPr>
              <a:t>Vocabulaire à apprendre plusieurs fois par semaine</a:t>
            </a:r>
          </a:p>
          <a:p>
            <a:pPr algn="l">
              <a:buFontTx/>
              <a:buChar char="-"/>
            </a:pPr>
            <a:r>
              <a:rPr lang="fr-CH" dirty="0" smtClean="0">
                <a:solidFill>
                  <a:schemeClr val="tx1"/>
                </a:solidFill>
              </a:rPr>
              <a:t>Devoirs à faire (CD à écouter à la maison!!!) , aussi sur internet!</a:t>
            </a:r>
            <a:endParaRPr lang="fr-CH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2910" y="714356"/>
            <a:ext cx="7772400" cy="1470025"/>
          </a:xfrm>
        </p:spPr>
        <p:txBody>
          <a:bodyPr/>
          <a:lstStyle/>
          <a:p>
            <a:r>
              <a:rPr lang="fr-CH" dirty="0" smtClean="0"/>
              <a:t>L’avis d’une professeur de classe régulière, Madame Morand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470025"/>
          </a:xfrm>
        </p:spPr>
        <p:txBody>
          <a:bodyPr/>
          <a:lstStyle/>
          <a:p>
            <a:r>
              <a:rPr lang="fr-CH" dirty="0" smtClean="0"/>
              <a:t>Merci 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643050"/>
            <a:ext cx="8429684" cy="3286148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 Nous aimerions déjà fixer la date d’une rencontre individuelle avec les parents, pour le lundi 2ou le mercredi </a:t>
            </a:r>
            <a:r>
              <a:rPr lang="fr-CH" smtClean="0">
                <a:solidFill>
                  <a:schemeClr val="tx1"/>
                </a:solidFill>
              </a:rPr>
              <a:t>4 décembre2013</a:t>
            </a:r>
            <a:r>
              <a:rPr lang="fr-CH" dirty="0" smtClean="0">
                <a:solidFill>
                  <a:schemeClr val="tx1"/>
                </a:solidFill>
              </a:rPr>
              <a:t>.</a:t>
            </a: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 Merci de noter cette date, de remplir la feuille pour cette rencontre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1028" name="AutoShape 4" descr="data:image/jpeg;base64,/9j/4AAQSkZJRgABAQAAAQABAAD/2wCEAAkGBxQTEhUUExQWFRUUFxcbGBcXGBYaHBsYHB0dHR0YFxkYHyggHBolHh4aIjIhJSkrLi4uHB8zODMsNygtLiwBCgoKDg0OGxAQGy0mICY0NDQyNCw3LDQsLCw0LCwsLDQ0LCwsLCwsLCwsLCwsLCwsLCwsLCwsLCwsLCwsLCwsLP/AABEIAOEA4QMBEQACEQEDEQH/xAAcAAABBQEBAQAAAAAAAAAAAAAAAwQFBgcCAQj/xABQEAACAQIDBAYECQkFBgUFAAABAgMAEQQSIQUGMUEHEyJRYXEUMoGRI0JScpKhscHRFjNDU2KCstLhFRdUk6IkJUSDwvE1Y3Tj8DRzo9Pi/8QAHAEAAQUBAQEAAAAAAAAAAAAAAAIDBAUGAQcI/8QAPREAAQMCBAMFBQgBBAIDAQAAAQACAwQRBRIhMQZBURNhcZGhFBUiMoEWI0KxwdHh8DMHUlNiNEMlkvEk/9oADAMBAAIRAxEAPwDcKEIoQihCKEIoQihCKEIoQihCKEIoQihCKEIoQihCKEIoQihCKEIoQihCKEIoQihCKEIoQihCKEIoQihCKEIoQihCKEIoQihCKEIoQuWYAXJAAri5vsoDaO+mDhuDMrMDbKhDHMOK3GmbwvfwrmYc08IJDsEywe+LzsRDhXCra7TEpx7gqtc+F+6jNfZLkpzGLkhertTGSE5TGi8j1LH6zLr7hSRK3Yg+iayhUTbfSNiYcXJD1jOkRys0aRKc49YAOGBAOnHiDU50cbYw88+i5HFJK+zBolo+k0D/AIjFfvQYX68rcPKoLpv+pVj7pltfM3zTdelvELwCN4PGR7QUYWHmPdUtlHJuXCyq55oozk1uFJYDpha567CXXTtROPK5D2AHD4xpc1MY25gVyBzZTYFWzZvSFg5eLmI81ky3HmY2YAeJNrVGa3N8pupE0D4iA4bqzYbEpIoZHV1PBlIIPkRXNU0QRuErXAuL2uoRQhFCEUIRQhFCEUIRQhFCEUIRQhFCEUIRQhFCEUISOJxSRqXdgirxZiAB5k0HRcLgNSqHtfpIzMUwGHbENwMjZlQHwFsze3KO69NOnhYbOOvQJkzXNmaqAxWE21iGzyMkSX0VsmUeOUZvebHyrrqgWGVqt6aOCwMrjfo39yora2yfRkzT7UHIdVhtWYd1o2Xx1INq7lqHA5CL/T81KFVTHRkTnHvJPoE7w2+sIj6uESxhLAGQHUWPAAks1+JPyr86pXYXV58082h5NOyYbTSSXLIiPEJOLpANwDhpH1ALlwvP1suQ6eFdbgRkcD2/01/VD6epZGXOiNh4J1ONinMScSzG5uc3rHW59tbSOnrGNDQBp4LLmenJ+Y+qbYIbIK/CrOrX4IXIt5nnxpfY1nQHySRUQc3HzKg55cKm0FSMu2CcKWL3zR8QxXsknhe1tb8uNdrqSIUfbVByvG1jv5KXS4ccQdlgBNlPnAbJd8oxLKhXiyMDm7iDGNLc6yLSL6Sn1Vg7hSuj1aHeY/dQW8WzUwuV8Fjc6ObOschUqeWZA1mB15VoMMnjLSx1iVHq6WupmXlLiO9MMNt/FROrRylbE2sqKGF/2AL6348+dSZqNkg6FNQ4g5hyvFx3rQthdJ7gA4iPrI9AZIgc6m1yGjtZrDUlbHXgarHQyMNiFY5YnszsK0bY+2YMUgkgkWRTzHEeBB1B86bOijBPr0Lq9oQihCKEIoQihCKEIoQihCKEIoQihCKELwmhCrm9W90WEGX85NbSMHh3F21yj3k8ga4QQLhORszOsTb81meM2jitoN2lzsHyjNZI42I9REY+vb4xJax5aVW9pI9xsNPJWrsIgZZ8rzrrbewVcxmPxgbqsPP1apcHqBe54EhgL+2/1WpEZAddwzH8lZPwUOYMjgxh67lRuI3WxExD4hsRJb40xIFvBpTa3tqWJZ3aNYke6cPjF5J9ullct2tkbGwuFLYiZZJyGZo1lYm49WP4M6n28TVhFhdRNlzsP6KofiIpJHCldZvXclM9xNpbNRZX2iczsw6uLq5XCILnQqttSbakmyiratwD4g2CMWA1N9z5qM3Hat4u+U+ilN5t6NkNhZkwkAEzrlRuoyWJPHMdQQL0zHgssL2yOaAO6yjz4pNIwtdISPFQvRJCJtoqkoDr1UhytqLi1jY+dP10j2xggqupo2F2oV76WNlRR4aJookjPXAEooUkZW0JHK9Ucs8oFw4rVcP0kElQWvaCLdFQ92tiPimdUKXVQe2TwvbQgGqTE6x4aHSONlPx6kfS5X0Zy33spqTcHEd0R8nP3qKqRiEZ1BWfbW4u3XtT6fsmc+4+JH6K/wA10P31IhxJsbw9jtUqXEcUkjMcpzNO+yhp92cVHe8EnsTN/Der1vEocfiLfNWUWAYbNGCJS09Db9VFYzAuCSwZW7ypU3+6rGHHYnfMzyKbPCjr/czA9ysu72E2nh1TEQL10ZHZaJg5XvBS4Y2OhUjkbc7zHywVDbjRUskEtLIWSLTt0d9hiFCzoYpQcrXDKA3IOrgMl+RNwe++lQZGFhTgAd8qudISUUIRQhFCEUIRQhFCEUIRQhFCEUIXhNCFTN8d80w6uI21Q5WcW0f9XHe4aQcTyUcbmynjiGC5UmlpX1MmRqzbZWPlN1hikfEOGcux0UfKXNyHy2bU6m9gKhvqXv8AhAWjjwqlhcJZXC1/Enu7ktj3xcCRo80cF47gRxJM5Rzcls2l3OpLML2NEE7IXXmF+7qqjGsToYgRFcvJ58h3foohgD62Jxz+CyRwr7FUOFHgKlHG4mf44wsrLi5d1Pine7u7uExGISN4dCSZJJZpGfKBqboUW/AerS48bqnuGUBrfBEFTJUSBrW+KmN/t18HDAibPhaad3Gbq2kmZI1BJJAJtc5RqOZq9oMYBkPtMwa0DnYXKnz0jo23y7q47vbk4BMPCJsNE83Vp1jOmYl7C97+NxVFU8TxOkdacWvpY8k4ynIA0UD0qbFwseEQYXCwpI0q3aOKNGygMT2gAbXtXaLHaeST4prjxThoZZ9I26qtdFZGFxplxHwadS6g8e0WSwst+QPuqTW4pTSMDWvTkGC1jTqxXPpG25h8ThQkL53Eim1mGmoPEeNU0tZAW2utFgdHPBVhz22Fisz9IxGHGeBnjfQEqRe1+Gvjb3V2kko5H5Zxcd6tuIIJJ6W0Au4FdLvltMf8RIfNIj/0VaHDsEeflbbxP7rEuw/FG6dmU4j6QtorxdT86JfuApo4Hg7vlI8wm+xxJu8bvIqT2X0jYpiRIkBOnBHW4+na/sqixXhykZaSAkjxH7KLUV1ZT2JZpzuE7/Ky84laNgMmV4xIWRhxBysOywubW431vparFFkhMIJvyPMeSjsx12fMQforDsLfTCKSpVoVY3PYXLm77oSfbapOFmaldlkdmafTzUo4pFVOAsQe9JybZT0oxGVZ8NPfq5QbtCxP5uXmEzcL8BbkDV+KlodYm4Vw6ge6IuykOG/f4Ky7O2q2HcRSksnAMQbqORPEFfssal2DhcFVJJHzBWpGBFwbg8CKQlLqhCKEIoQihCKEIoQihCKELwmhCpO+m85V2wkEnVuEz4ifT4CE/J752+KvLjbhTjIzbMgWLg3qqTux1WInGjLlBWKMC/VQi+Z2d73ldst2sWuSePCpr65tO0ukWidEYIGlm3M9T+wTna2P6iSZWVJ5HZWkYq1hl1WBIwdVGmnM1BpK589srfmIVHW4s/O2KEaNHqd/qqVjMPtbGSNL6PMC5AA6vqwBwVFzW0AFrVvW0OGMA7QhxVY6Fr3Zni5SuD6ONrTfo7Lcglp47AjQghWJuD4VJbU4ZCLNaPJKbTgbNCb7S3cfZzlcU0edlUjKxawJOhJA1Nr2rPY5Wtqi2OFtrLXcPMjpmOqJCOgWgdGZijilld0QuwUXZRdVAN7X4XY+6vPcYZK8iNjSbJ3iCqjEjWlw2v5q4Nt7DDjiIvprVJ7FUH8BWeNZAN3hVTffacU3VCKRXAzk5SDbha/11bYdTyRA5wQtFw9JHJncwg2sobY2zlmZlaVY8oBAb4+uqqSRY+/j4Vd00DZXWcbK5r6t9O0ENvfn06J/t7Z0IUzRt1YYgJCUbULYEhu/me69vEyaunjDc7dO5QsPrJy4RPGbq7oofAbPGIlSEsVEjBcwANu7Q+NRKduZ4HVWdXUGCEyAXsrS/RJ3Yv3xX+xxVyaDvVKOLHjeL1/hIydE0nxcUh842H2Ma57CeRTo4rad4vX+FE7a6KcV1L5XicqpYKCVJIFwAWFgTw1IFTMPiNPUNe46c1CxDGqesgdEY7E7bbqv7v7GmWCWKdVQE3SQPE9usAQ2ZHOquIn48Ffvq5xCWkklZIy3eFSUlE5wdE9m400VWxceNg1ljmQA2vJG2W/gxFj76nnDsNn0aBdUxo2A3y//AKrRu5kxMIfNaRTlfha/I27iPvrB41TewVJazVh2W9w3EO3gAdq4aWU/s+WeFgDI0kN9UJvp3qHuBao1JieV4Dr2XK2jgni+FtnK37u70opy9aGh58miPeVOuW+h1NuOgBrQiRjxdpWXkppYtJGkK/A11Mr2hCKEIoQihCKEIoQihCr2+m8IwkN1sZpLrGDbjbVzf4qjXxJA50lxOzdygbrDcSe29xqxZmN7lpGNzIxPE6nhbTuualzSezwXd8ykUtMKipDGfKN1f91MKMHgmxLgdZILgeHCNfbe5/pXm+IzGsqxHfQbqyxarbH8LPlbsq/sbebD4LEddiusdyrFAigkseLNci3P3+FbDAsLkqrvZs1ZGmILi4p/tTpphcAJhJGGt1eREvcWvdQxFhfhbjWtjwKT8TvLX9lYdqo49NuIAAXDRac5HZifE5Qo9wqQ3AB+J/ok9qeihtr7RfGyGedVzSBSVAOUWFgACTw+0msHWuy1DhH4L0rDaOMUbGSAdfPVcL9dV7r3Xk3Ek4mxGRw2Gnku8tJVK2J51DT5FOcNoD5029pNrBej8GNEVO8v0JPPRP8AZ20jBIJEKZlvbNYgXFr2vxtSonyRHM0arWVTIaiPs3u07ilsdtySZAkjqwV2cHs3u17i45anTxpyWeaUWcE1T0tNBIXsO4tumkM5VgyNZlIIItoQbg0wwPaQQCk4pI00coa4Xyn8lNDefGD/AIh/oxn7Vqw9qk3zLxP3jUg2zFdjfDGjjPfzSP7lFOCpmS24lVdfROF35xduMbDxTj7jShWSA/FsnRi1R09FnSbef0swzpAYnlysephRlRjYMrooIsCDck8K2bMMp56Ltmt+Ky1lFjNVdjzIbaXT7bG2jgnRVw4AZB2klxEZzqSkgOV8tw6ty4EVHw7C46qG4dYjf+3VjXYjNFKWmxB1FwDodQpXczpJiTE2mSZY5Rla8izLfkSDGHJvp6x9Y0qtwd0MZkLswHLuVdNiDXt1aAeoV02htbZ0zI6PHa9nRg0RsfjC4Gt6zmSjmFnAJuLFXA6PUBvluW2ZZ8DeVSDmyMrEEcCpGpBFxbXh400acxj7rZanDcYimaY6kjuuproq3lkN8FiQwkjHwZYEHJ+ra4vccr8RpyqVBISLO3VTitK2KXNHq09NlpVSFVooQihCKEIoQihC4mkCqWYgBQSSeAA4k1wmwuhYPvdt446YsMxVWIRQOCaat4sbWHgfCz9KGsaZZDa/XkmRmldZmq52du4xKPOY4YGYEmWSNSU8FvckjThzqPiDKirIEA0A0PerugrIMPhdmPxn0Vt3m2zg5VSP0oKqkkiON3vbQWPZGmv1VSUHCdTGS+Q6lZ+srYpQGh3ksw23g4pZnZWcpoEzWBsO8C+t7mrmnxaXD2GniA0O622F8LU76drpCbnVMxs6IcveaHcQ17vxAeAVw3hzDmbjzKX/ALNXKWEVwBe+UkW8T3U2zE66Z7Wl59VyooMNgic/K24B3smCsxsATc2A1PE6CtV7JEBctF7a6LzL3jVudbtD4XK+pNnbMjjijQRqMiKvqjkAKzjmi50CkhoOvNYbvjIGx2JI4dYR9Hs/dUN/zaL0zB4GNo4zYXsqNt7Zc0sgMcZZQoFxbjr3mnGzRsFnFZ/HaKeWpzRMuLDZRv5O4n9Ufev40r2mLqqb3TWf8Z9Efk5if1R96/jR7TF1R7qrP+M+iVwuwsQroxiOjKeK8jfvpL6mItOqRJhVXlN4z6LWmW/trJudZ5KxLhleQeS1bYESPhoWKKbxre4HG1q1lOGuiabbrQQNa6MGwWQ9I+G6raEoXshwjgDQC6gGwHiD76hVLQJO5eg4FQ0lRRgviaSCRsFW1wKSAlowxvqxBPvPlTkeIVELcrZLDpdT5MKoGm3ZtHkldpos9uuOYgsRrY3axY6d5F6cp8Unh+R36pqbCaOexI5cio1tgxXupcEdxB+0VYfaKocCHtBB0sq+ThilcPhJHqn79YBmMT5flZWynxuRaqY0ocbjS6zs/CkTXFrJtehSmxNuejzJLHcZWuQODDgQbd4uNaGxyRkEHRQTw7WwuDmEOt0WxLjcPiCJIJI5HXVSpXOvOx+MPI1Z5mEi26fkgnjGV4ICntg7XTExZ1OqsySLzSRdGRhyIP1EUsEEXCjyMLSAVJ11JRQhFCEUIRQuLOemLbrxwx4WENnxB+EYD1YlI0Pi57IHOzUiQAt1TU5DWEpq2y+rXC4FLBjZpSObsdSe+12Plaquvkc+VkDNlcYTEIKd0rt7eqe7W3VwmHA6uFZJGDMWnkbgGUWygWJYsANBbjWkhnkyhhNmjos/PEzMXgXcTzVxwmyIIgMkMSMB8VFGvgbXqK6V7t3FSmRMaNAAoZthYSEvfC4dBfsO5Q3Frlmz8Nbi2pNr1H7MX1aFNOI1Z0LzblquJNp4aL9LgYhmaxDRiy/FuOZIvejL0CjunqHbuJ8SVAb6b34ZtnYiOPF4eaaS6qsTLfIzgEWBOojvc+BqbRMJmHco8rniMkm6yjdvDdZi8MnEPPCD83OM31XrQVDrROd3Kvh1eF9RisurdfOG05M00rfKlkb3sTUI6kr1ijZkgY3oApvYe7U88QkjCZSTa7WOhtwtVHXYhFDKWuKravFIYZsjrqQ/IvFd0f0/6VA9703UqN77p+hXv5F4ruj+n/Sj3vTdSj33T9CvDuZiu6P6f9KUMVp3aApD8Zp3NIAK5eOxIPEaGm9DqvH53feOI6n81pe5kl8HF4Zx7mIrW4e7NTs8FeURvE1Z70x4e2Khf5cRH0W//oUzW/MCvQuFJbxPZ0KadG+1o4jMkrqisFIzGwJFwftFZ3FqWSYNMY1CTxS5kXZyuNuStu2Mdh5IWCSQsezwZSbZhe3O9rnTWq+hiqYqgdoDZZaKuj3bJ12KabDwGHlis0URyEKLhSxWwtmbix11NP4m+aGe8LiQfFSIa54YPvDfnqrfu/h1jjMSLlVTcLy18/G9X+AVT5oXCTcHmolW8ufnJvdRG0MPhXxbxTxwuHCCzquYNrwJHAgrw5i3PSc2OZkpJHwkrrah7WfC4iyoHSHsGLBzKIUKCUAxlSdCNHUcSNcjC3iKRUsMcl27LT4RO+rjLZdbf0fqnvRHtojESRyOSZbXuSbsNFY31vYEX59m9Lp5LOyk7qFjtKGta9otZbDVis0ihCKEIoQvDQhY/h2OP2xnLBo42JUA3ypH2VvyBZrNbjYm9uFMf+y/JNVD2SObC3W2pT5dtOmKaePDyYliWCqgbQaAMSFNhlHdzqFhkLaqqfKSBZXOJymmpGRNBuU7xGP2hNIso2fEjICFaUgkA25sy692mlz31pQylYCDJ5LN56h7riMKs9IuP2q+EaIlH61lBjw1nksDmuRHchbqBe/cOdMyGmLbR3JTzGVLCHTizVlmH3Jx8nq4Of8AeQr/ABWqMGO6Jw1EQ3cE8i6Ntpn/AIVh5tGP+quiN3RINXCPxJeTcnGYMq+IjVQ91Wzq2vHgDppT8FRHSvzS6KRTU78SJjptSN1dOi7duaXFx4gBerw8nbu2tyrWyjnrapUuJQzQlsaKjCKiikHbW1C3VibGw1qrISha9yvnnbuznw07wy5S62JKkkdoX4kDvqvkkDHWK9Rw6qbU07ZGjuV63O20kWDiUqxPbOlubtWNxSlM9SXNK8+xzEo4q17SNipv8pk+Q3vFV3u53Mqo97xXsAV5+UyfIb6qPdzuq6cWjGhBR+UqfIb6q63DnX3XPe0fQrPsVvCmdvg5CMzajIeBN/jcjZfnEDia2sHDk74g8EKqfQue4uabXVn3W6QIIYlheLEZi7WsqcSeHrjXMclvldnjpV5S4bLTw5XG9uis6SIsaGOP7Jt0i4h8Z1JiwmLDR575oHGjW4Wv8moNVd+wPktvgRZSF+d7dbfiCqmyt38VJKEEEikg+urINNeL2FR4o3ZrWTfGHZ1lCBE8Egg7jopeXcnGj9AT5Mh++pfZOXlpw+cckym3Sxg44WT2KG+y9c7J3Rc9lnH4Sl9kbWxey88no7hGsrdakiqNdCGsADy9tKiY5ps1qvcBpzLOY53FosnWN6RVnZHlw+QoVJaOTNcA3y5WUAX77341L7WSIWe2y1TsBa/5JQUb8b6YbHwKqJKkqOGXMFItYgi4PkeHKoVU4OborDCKCalqLkixCqGxsWYp0cEizfb/APBVf3q3xKDtYCF9HbMxYliSQfGUH28/rq7Y/M0OXnTgQS1O6UuIoQihCg99domDBTyA2bIVQ/tt2VPsJv7KblfkaXJqd+Rhd0WQbuYiTCq3VHV1UMxAJAOthfhcn6qsqOkiewGTd3JZl1bLG4vj81Wtu7WxJxkOFgnmjWQxKyxyOgYu1hmCkXNiONQ6yGGkzdm21hc+S0FBU1FVF2k7i48r8lrHSVKEwQQfHdEHkAW1+j9dedYU981S57iTb91ssChD6oX5BQ3Rbs9mE7qt9UXTwuT9q+6t3hZDbuKh8ch8hiijG1ytCjwL81t5kVaPqYwfiK8/GHTn8KXGAfuHvrnbNISxhs/QeazvpbUqcMh/81v4B+NVOJyB1gvQeB6R0TpXHuCddHO2IcJg3eZsnWzkKbE6hUGpHADU+V6bpXtZHc81Ox6mlqqwNjF8rf3XW7PSARLOcXIuQsMgRWJzWC9gAn4OyX56vx5URVQzHMm6/AssTOwab21vt189fRVTpCkzbQnPin8C1Gqj96VoMBZlomDx/NSmwIi0MQUEkjgPM1n6pwD3EryzH2ulxOUN1N1K7XjGEiDsYTM5siytljHeW+VbTTQa1MwChGKTuab5G723PgmfZPZ2Bz7ZjyUdsra8s8yQ4xEHXXEM8QXKWAJyllJR1IGnMHz0vMa4ap6SldPRk3bu129u4aIFqk5XgDvCkMbgHiNmGnJhwPt+6sZFMyTVqg1FLJBo7bqs7x0ZDyHtaSuLhj3m2pFxYEgEA5QSFzhmyesURvTM8FbREFo8EkCVN+2ApU6NlsOGhXNlsOyLXyghQWB6xX33ynRPRkBwWntgHHDD4393aI+96zBaeh81pBKDrnb9WFPtg4eZcRGTFtEKG16zFRSR6gi7rckgcdOdqUxpvsfNR6p0boiLsv3NIP7K7Y7FLFG8jeqilj5AXqQTYXKqImGSQMG5WdbK6SZTMOvjjETEDsBsyX5kk2YDnoPDuqGypcT8Wy1NVw61kJMbiXDrsfDRWPpPwYl2VixocsRcfuEPf3A1bUT8s7VknDdZ10PjDx47qopOtXEYRXYMFukqkFkIvxFyfI89atMTDnxZ3NtY28QkMeRsVqW2d2cNLG/+zwGQq2VjGtw1jbUC/G3CqAhp3CnRVc7HDK8+awfbWERBeN7MXUBXDrZSDcnOoJs2UZtPVY21rkVLDKS1XVRiFZBEHAgg731/Jap0Q7yekwywsuV8OUPG4ZHvYr4dk3HL20Mi7MZOioJyXPzdVoVLTSKEIoQqzvxhkljWOS5QFpGAJFwg0DW1tc3/AHaSYxIQ0pmdgcw3WdRyKMMy/Gdw3sFrD6/qqXDDM7EGyfhDbW71m5HxilLeZKpO7MQm2/HpcLLf/LTQ+wqKrMflywSu+n6LRYcy0LG/3qtH6V5+zAneXb3AD7zWJwJhAe7kt7w2z7x7u5THRTOkeDYm93lY6DkAB+Nbighc6K4VFxXXxx1+Rx2aFcJ8WjgDtcQfd7aVWYcahoaTZZcYpC3qlBtBe41KFOQuHE472sVlfS7iQ+IhAB7MR+tv6VVYi3K8Ar0Hg6QSwyPHUfknm727IxmyABpKskjRkkgZr27XgQO6uxw9pAEmtxB1HijnfhsAfCyN3ejVuuDYhkeJC11QnV1Pqm49Xje1EdH8XxbJVdxIHwlkQsT16Kq79/8AiGJ+f9igVFqLGQq9wQf/AMMfh+pU/u/MyQxMhIOQf9j3is9VAOkc0ryXGZXR4nM9m+Yp1vThjjokCWWeIkhSbB1I1CsdFbQEX8udWvCuKR4TUOMovG7S/QpD5xWMts4eqj90tiz4WXrcQOqQforoxkYcCFUkDKbHMbH31oOJuIaOqpTDS/E48+QHiuQsNMc8mncpvaO0XlOui8lH395rz+GERj4VEqq18+nLoo/qoL3YbLzXBPWswkzC9i/7YufaTW5pKqQQNs4DTqtdRULHwNdkedOQXS4eDSybI0ta0rj1QQPcCQO65qT7ZLe2ceak+7Y2n5JL+C6GFi5QbKPliGH3VGyju81N7SQaZ5f/AKj9062ZhUE0TCHADK6m8eLe4sRqFIsT4c661ovsPNMTyOdE4F7z4tH53WhbVwnXQyRE26xGW/mLXqU5t22VHBJ2crXjkVg2KwUiyGBkImvlycyeVu8HjfuqqLHXyr0qOsifF2wd8K3DEYPNg2hk1vAUbx7FjVsxxYA5u4XmryHzHTQn9VguwoxhJkxEAyyIGtcsy9pSpzLfUWPvt3U1NjFVKzI/VbP7PUdgbH6K4x9JWLHrLC37rr/1Gooq38wEw/h6A/KXf36Kl7S248glzxnqiwGVWYKtvUW/krceOY86voIm2DhzWSrJHMc6A7DRWboUkUYp/lNFl04WUhtb8ySeHcfCo1RcSkJwfFStf00W1rTSjrqhC8oQsq6U5nk2hhMOmc/Blyq37V2awIGh/NnjTRJ7VgurKKMewTOtc7BR8W72Ky3aIqi3JLFBYcySTwtWjFRAHXB1XnpoalzdRomfR70f46DaPpc8SrGRKRZ0Ju/Dsg3GhrI43TyVVO+OPcn9Vr6b4A0HkP0Vp333RxOLljMQQKiEdt7ak66AHwqowzCZ4IiH23WowfF6eka7ODr0ULg94otmr6HiA5mhLZzGAy9slxYsQT2WHLjetrQUsggAWN4ikbXVrpmbHqr7sRjiYI50FklUMobQ2PeBeuSSBji08lVNwyRwvcKv7a3yjw07wtG7NGQCVK21AOlzfnUd1W0aLRUfB1TVRCVrxqqdvDiPT5RMnYUIEyvqbgsSezpbtD3VUVsgkddWcWMR8MA0kwzE66K/9GeIywDDWu0eZi3I5mJ0HGnqR4Iy9FTy45FitS+SNpGys+1caMPBLNluI1ZyBpfmfaalk2F1JgiM0jYwd9FhO3ZPSMRLMOyJGLWPLwvVRIzO4uXpVDGaanZEeSsscMkEEV0BDxoYmzAK5trHmIskncG0PC96jnCO0lvI+wK8zxTCDU1M00Tr6m7eajdl7yCacQGFo2Oe+Y6qURnIIte/ZtU+fhN0UXa9rcdyoYaFz5g2+q7x+8wSJJmRm6xnS2bUZFQ8SOHa4eFQ8O4bdVg5XgEd26scXwaShkaHvzXTrZGOkxAGWBg0n5pL3ZxfVyLdiIfLPHleiqwDsXZO0BPQJilwV8zDI92VvUp/LiMSjMg9EIVmHahDnQkatcZtedqlsY6JgZpp3JQ4koqQezyMeS3S4doe+1k1xe1sQi5imDPAf/Tjn7aUXuA5eSuMExijxSp9naHg2J+bp9EwbeSb9Tg/8gfjSO2d0HktqMIi5Pf5/wALqHeNwyk4bBmzA6Q2Ohvob6Hurnb5TcgLkmEsLCA9/norqOkiH9RJ70/Gu+84+hVCeHZ7fMPVA6RcPe/Uy37+xf7a77zi6FH2fqgLZglP7xsNzjm+in81LGIwuOqQeH6odPNZO8g14/VUsYJUPGdtrFWbeJKRgyOvcabJJnFcOC1ISvtFRHmQo3E7QKrLCLZJGjY3AuGQGxB5esauqaB7GDMNljsQnZJUF0ZuCVLdHm0BHj8PZst5FUi/rZhlPs1GlRK2FweHqO2Z+Rsf/a/ovo0VFT69oQihCzffrA/7ZJilZusgwqZUFhfM0oBzcuLUzILfEN1MgqQGGE80j0kbdtCMNGdZEDSHnl+Kp8zqfAeNWdI1rGGaTYKgxCc37Jn1UrvZj5sHLLi9CpiihgS5ylyWZmdRa+WxPt46m1dLJlbmAutBhtF7VO2K9guN3MVLjpcLjVIGRZYp1ucgI1+DXva6njwUX4Cuxl5YMwsVzEKUU0xY03HLwWVdJJvtPFfPUf6FrSUX+ELP1H+Qrcej4f7swX/p4vrUVS1P+Z/iVZM2WSb/AH/iOJ+eP4Fqtf8AMV6XgX/gs+v5rnYn5s/OP2CoU/zLyf8A1BP/AMkPBX3o+cK8zHgsYJ95p6jNnOJVLw/877dApDb+20xGAxgVWUpGw7QGo4XFvEH3U8ypbK12my32HwllXFruQsnqOAbL0E3U3uvKcOWWTF4STCzG8mGl64lQ2pK2jIVxz4gnx1Fy+qpZYWttqFgpsLrxVPkiabXNlJS4fZ6zdcuLVzGjiK6v1naRk6qRiLSIA3ZJ7Qta5GlR21ZZE6Iuu0p12G1EsjZDCQQRe2gPeojZGFwssCjETIkkUjsiSqzoc6xgs6r61spsLgXOtxoU0lUYWkNNrqwxqgknqmydmXNA5dVM7axkYhMWBx0EZlHw+IlM3XvyspSOyi3dwGgAp2kqKaN2aTUqoqsPxGYW7MgDYcgmuy4MkMaBlfKts63s1idRmANvMVHnkbJKXt2XkmMQvirZGP0IKe4zAhkdcjOVRHYq4UICbjiDc5Q55+oR3XpxJLUXEezSt5wvhbaFzKt7xmdoAqvjsP1b5b3FgVPep4Hz5edLjk7RuZeq003ax5jukEW5A7yB7zanCL/CU7I4NaSeSu/920/66L6LVz3Y463WbHEkQ/AVyejbEfrovc9Hut3VK+0kX+w+i5PRtiP1sP8Ar/CujDXgg3XPtJDqC0+n7ps3RhijqJYPfJ/JWxixKNjA0g6LEzQ9pI545lIf3Y4o3tLh9ND2pPP5FLOKRHSxSBAeSqG82zEwjT4fEZTiB1bRsmcrYgX1NuV+I51Gc+eeojki/wAfMLoDWRkO3TbcJ1GMiLDtZ48rFGcL2tbgcC3AMeB15VJrM3ZG1gE9SD4ri/P8l9NCqRLRQhFCFQ95cdAMe8Mua8mGQm+q5EMrG/8AqpLfikDBuU6ISIjPyCzPaONaZ5JW9aS58hyHsFhTWMVAGWmZs3fxWaa4ySF7ua0XpDw82N63BxKBJGkc8OtjJa6upJ0W4YAX5qdddLPDpoY52umF2rQskkZ8TDYrjcGCXZ64bAugMs3WTTANrHm0WxHZYARlSATxvw4rxOpZUVBfGPh2HgktLiPiKzPpJFtp4r56/wAC1ZUZtA1VlR/kK3Ho/P8AuzBf+ni/hFUtR/mf4lWTNlku/o/3hifnj+BarZPmK9MwH/wWfX81zsT82fnH7qgz/MvJv9QRbEx4K87jYcSNOh5ov20/RaucqTABd0g7gpPeLY/U4HFNmuTE/AEDW1zqTrpx+2pHZNjabLc4WXe1xBx5hZRURejkKV3aw8WLlMSYWY9X+em9JVY072I6vnqQoufZci4fh0bIRI47rEz4/WNndGzYGw0ClZdm7NL5I2nu4fqXLi0jIrMci2uUGU3fRTwBJqI2mDmuIboOakOxesY9jJHNueVtQO/9lF7FwuFaFWnErSySMsSRsql8qoWALdnN2rgEi9jbXSkU8BkjLgL2U7E8SngqRFG4NBHNP9vbLwsMAxMEE+Jg1EjrOEaIg6iSMxkgDmeXO3GpVPRxTm17KoqcdxCC4fbyGvh1XuzJFaGNkUqjLdVLBiASdCwAufG1R6iHspDF0Xj2MzGaukkO5KksVjrKX6wLmRVcPxBGZc0VlPaOYG37IqnjM1NnjDdHLfcPYhBX5Ke33g/vkqvtjGiWUsL5QAq345V7/E6n20U8RjZZy9MoqYwRZXb7nxTJHykNxykG3lrapQJuCpMx+6d4H8lYv7/cP/hJvppVvZeXleHp+g/wcv8AmJ+FC4kz0/xcsFJ/mr/LQhTkfSuMoPoh1AP50cx8yrNuGFwvmUY1Auk16UgpJGD1Y3Pw/wD7dHuojXMj2gdFUt4trjGTNOYwmYAZbh/VFuNh9lUNf2kExaD6rcYJDG+jDnNBJJ3Sm6KN14yCbV4c3UZLWz/pi3xOPDX1qahke42JPJGKsjjZo0LeBVgsgvaEIoQsv6Q8CrbVwZe+SePqjY2JAZxYH/mCmXPdHMxzVbU0bZqGZhWebWJinmiA7KSOq345Qxy39lqrKhuaUl3VTqXhekmhY65Bt6qTw3TTi+sy+i4csBlLfCXIU/O7+XjVrmDWKkZSl8xibyKcYnprmRw0mBhZgGAYOykA2uNVJF7DTyoY4P1CKqmdA6xUDtHE/wBpSNjLdUZjrGDnsVGX1tL3tfhzqSMXNOOzy3Uyk4e9sjEofZX/AHb35OGw0OH6nP1KBc2e17cDbKbe+oEmIZ3lxburEcMkNH3g8lV94JvScRJOBk6wg5eNrADj7KjGcE3Wnw+M0sAiJvZRb7bXC9hlLX7VwRz0tr5VdYdgb8RYZGOAt1XmvGtA6prWyA20V56J941mmmCowyxrxI+V4VDxujdgMbZpPiDtNO7xVLhGGuhe+7t1dd78VmwWJFrXifn4VnIuJIp3NjyEEm3JarD4i2qjPeFj2Q1NE46L0EnRPMXvVaEYdYgqRgfBjRZZPjSTkasL3OQetzNa+kwZ9TGyR7vhI25rzWuxWOlqJBG347nXkPD91BbM2g64tcTMTIQJAbWv2o3jAUcAozDQWAA0FXlRhxMBhjsAVQw19phI+5/NcbRxAkgiiA1SSRiTwIZYwALc+yffUXDMIkpgQ8g3VjjeNsxCUPa0i3Wyl9hb2TQdonNKLDPx61R+jxAPrWHCT1hzvTdVgOeQPiOVIp8Zb2fZTtzDl1Hh+ytWGZZEDogjR7sqDgoYkhRbkL1kqsmKZzXHULC4hH2tS57TopCDdZ8VCSsir2ragnhY8vOkxx526Gy0vCUZo5xVnUWIsmuL6P5EjaQzRkKpbRW1sL6Ul1OQ0m69Fl4pjYwuLDp3hVvEbHIVu0PVPI91RQbWVWzjaOoIiEZ+LTcc1mq7tH9YPon8alGvHRW7eFJCNZB5Lr8mv/M+que3joljhN3/ACei6G7I/WH3f1o9vO4C6OE+sisAnsALcABz5VaDiF7RYNTH2PjvrIVw2IPcPrrhx+U7NCPsnCPxn0U5s7DpJh1cE51mRZV0t1bk2ddL3vpWfrKqWWpLpBuFYQRew/cNPwEEtv1SuxIQcfgohfMZFeQXNuJdQR+ygHtJp6lzF6z+MVsocIwdD/St/FW6pUWoQihCgN65I0ETyFQA+UFrWDEXBueHq8e+1dbHnOg2XHS9mNXWBWP79YAjHSkEdvIw9qj771TVbsshV9R8U01GwQyg6c1Vl2YiuWAIbmQfbzrntLi2y0WH0lHVNFZBcZv3XGN2YstsxbT5v4V2OpLNlKrMFjqtZHH0/ZS+wMKsaBBcgMePj5UOl7R1yqzFKZ+H4ZJ7O43bqOqsGFwasHJ0CLc2vckkKAPaRrTgjBuvL4eJsVcHO7Y6JJoFsbDWx76Q5ilYZxXiMlZGyWS7SbFU3e5e2h71P21v+DXfcSDvC1fFLbTsPcrB0PY3q8RiSQTlwrvYcTkZTYX561Xf6jwGaiiH/a3mqKiPxlaRiduLiIMSgVgRBK1yLDLqBx1ueNeQ+7/Z5o33/EFeUnw1Ed+o/NZ+K0W63NlEYnDOXYhHIJ0IVrew2r1DCquBtJG1zwDbqvHMZif7dJpzSXoz/q3+g34VZ+2Qf8jfMKs7CT/aUejv8h/oN+FHtlP/AMjfMI7CToUeiyfq3+g34Uk11ON5G+YXewk6FaHsgEQRAggiNbg8eHOvNcScHVL3A6XVPMLTEFXTYmI6rAyScwXI8+A+ulwm0V1oKB/Z0Jd4pOHF5tmyXNyqspub8/wNKDs0S62o7Sgc472VH2g9o3PcrfZVdyVdhLQ6sjHeFSUw7ngjHyU01kd0X0R7REBq4eaVXZ8x4RSHyR/wo7J/QpBraYbyN8wl12HiSLjDTH/lv+FOsiOa7hYDfwUSpxGnbE7LIL2015psu7WPbhhpvauX+IitSK/BmNF3tXmL63E5D87kqm5ePbjFl+dIn3MaYfxDg7NAQfAJHZ4hJu4+ZVgwGxIYCqtiQ7dTeaNRezABsodTa+cCw4n21jqirkne+RjLC+l+l1sIZ6h1Ixjo9RYA+hT7o5wsMu0usiZ3EUecu4AJdg6tcch2gBbu41bUIdu9ZzFJJHVhDwBlAGi2MVZqGvaEIoQoPfTZ3X4OWMcbZl81N/uIpcc5gd2nRMzw9swsWV7yAzQYfFKpIEYjlb5LK2UZvNifbVVXjtj2rBoVCrsNnLmsa0k2VaYAnkarWtJGl01FiGJ0DRGHuaOQXQiHdXCSFLj4sxRn/sJ8UvhlCnSnInknVarBcUqMZgngncL20+qksNjshOmhBUg81PLQ+Rv3gVMEoCz32Gr2izXNKBiV8fdSS66ag4MxKCoZIA3Qg796qW9y6RH5w+ytpwa//Iz6rVcVM1jee8KS6JFDY5ozwlw8yHyOUn7Kc/1AJGFB43a4H1WYpfnWqxbv9UkzFg14pEWwt2SAbt+1cHhprXjMmKe0PjbbmFdU92yNJ6hZ0p0rQDe69A5JTZ+3cV1yYdcU0UZdUBspCgka8OFbijwegkoGzvhBdbqdV5TitRM3EJGB1hdSO921MZg8QYVxzyDKGvZBa99D2bX05U/Q4HhlTHmdBb6n91XVE80brByhfywx3+Jf3J/LU37NYXyhHmf3Uf22bqj8r8d/iZP9H8tH2awy/wDhHmf3R7bNzcrfgpmaJGc3ZkUsTzJAJJ8zWGqo2RzuZGLNBOioKgl0pcVY7v8A2eqopbO7ZrC9gGJ4ceQp0A9hYK6AeKEBovdJRrJHgZw6lQzJluLXDEfhQAWxm6RGx8NE8PCjNgJmxMI/bB9wJ+6mIB8YUTDwTUMstNCDuFWeULXXJ1XVFgi6jtv44Q4eSQi+UcL2vfTj7aiV/wD47+8WSXy9kM9rrPJ98e6Ee1/wWsM3DG31ckHGXcmJhiN65joqIL6DideXEgVLiw2O43TkGJzPlb8IAv6KDMsWHYIWVijRtKw1zSFgWC24qiAi/MsavoqSeYZg093h/K1s+K07vic8W2A525eZV76INhdUk2IP6chUFtQiFuPi1wbeAqypWEN1WYqMzp3PdzstFFSk0ihCKELl1vxF64dQjfRZlFsntbQwJ+P8JH4h9QR4hwCfnCoUTLNdGeSuI6ktMdQNwbH++CypoczIL5bsqknS1yBc91qsMElDXPa4X0VlxbSCWBkzf7dKbWwUmFnkgcnNG1tCbEcQR4EEH21pRBSzMDy0W715zJCb5bXU7srZcgQvLcnTs69kHmx5Emw9tZCpqKOap7CnZoNyFazU1ThVJ7VC7K8207k8GEU8j7DR7LGdVWN4yxUbvB+i7fZwBscwI4j/ALiktpY3C7SpP26xWM2cG+SZ7T3eSYKp602OhjXORp6xQale8DWrfCJzQSuIIS2cS1GLOEMzRpqLJTdvdefBYmOVF6yYA/B3spRsyl81rgAWOq3F9QKlYziEWJwOpZDZpA1G9/D+VYMpJWxdsBzsrLtfftoyYzh73XUkugubg5A6XZR8rQHXuuclScCsfaRs3Pp/KamxIwyABv6KirjPD6/6VoPsryEvoroca23i270m2C6w581r62+qpbMVGHNFLlzZU2MEOLE1jXZcyP7KPyvqNLHE7B+BdPBjzvL6I/so/KHuNH2nZ/sXPsW7/lHkgbKPyh7qPtO06Bi6ODXc5fRTEW8eVVTq/VAW+buFu6sfNNne51tyuH/Tsv1M3p/KncB0kmOEReihgAQT1pF7k9yacacZV5W2yq4g4NEcYYJfT+UltnpGeeLq/R0QXB/OMeHAeqK5JVlwtZdm4NbMzI6X0/lRmyN6ZI5VdY0ut7XzEai3IjvpMMpDtlGi4HgpnB/aEqxP0g4u9ssS8/VbgRccW8qtsPd7VO2Pko2N4fDQ0DqhjrkWt03skMTv5jLaOi+SL996ucTooaWEubclZnh2SSvrmwyfLqTZVneje7GPFkediGI0CxjhryWqfDohVOLZBcd61fEVDS0tOBG3UlW7oY2aJYZ8ROBLmkCpnAYAILsVvwuW18hT1XSQRuDWtAWUp4W2uQqVtLExz46R8rMkkhCLGUW/xUAYggLw1tVdHJ2MmYBegyUA93CI6XGp5rza0qQy9VFDC2i9vM8x7Sg2XNZb62vk91PVGIzuNgVT0uDUwi7Z2vjst53dwbQ4aKNvWVBm+cdT9dLZ8uqppnZnkqSpSbRQhFCF4RQhVDfaDqpIMav6JurlsOMUhtc/NbKfZ41Gksx4efqplMQ4OjPPbxWV7+bK6rFSAepL8Int4j2Nf2EUmJ5gqGycrrU0x9uwx0J+YD8tkvujsTrb4zFyiOJbDrZT3AAZc3rPoAB/SrbEZ31B9mptj8xH5BYyjjZSffT/ADch+pUxtzf3CiJsLhIS0bEB5ZNL2IOYD1idOLW8rU5TYL2EWba3mVAxOtdVMdmNyfRI4BVY5WYJm9VzwDDhm7lPfy0NVc12guAWRgaxxyu0PI96l8ZsuYB5sQRbKQDmBLtaygW5c/ZUOOqjOWOMG/NTJqGUB01QRa2neVCYnKVOfLlGpLoXAtzyggk92oq1ZE2RwBF0zgtXJS1bXxmxUauPwhYt1AVVDAIHdWe+Sz3U6EWfQadoX76kPwT42gbW17ivR2cSy9k67tbi22vVNdozRmSNlyGO4uA0pOXNqsiyO2VvI2PKrigpXU8T2i9/7ss/iNa6rka91voAPyVp3z2NDFFiDHHGpimhylAwPVyJezXYgnNfu4VDw6rkfPkLr7puojY2PMAqvgT2B7apsbFqs+C9C4XN8Pb4lL3qpGpV/LII2F52C9Ndc2yh4fiLKxpLOX9C8pNtFPLsour5D0VQkAmeXUA8E5+ypfsLOpWWPFFQ1xGQeqVHRRhuc8//AOP+Sj2JnemzxTVcmj1SsfRXhBxlxB82jH2JSvYouhTZ4lrDqLeX8qE3q3Pgw7Rrh82ZldmzsTdVKgAcgSWAqJVhlOwHr+ymUWMzz5nTbbaDmoLa8dpSwCqGAIVRYKASo08Qt/bVvwo3PI49La+KznFlW32GOAb38+ajpW4VacRS2a1gSOAaW8ssxG2ir235u0ByUXPmf6Uxg0ZbG5/UqfxZUZ52wg7BbRhh/ZuwlHqydVfx62Y3+ot7AvhUSrlu5zlCwun7aZkfmsw2FCqMssrRdXlcZWksxurLoiBnA8bDwqIykkkIIGi1OL4tTxN7HN8Q6KxdH+xVxOO64lnWIl3ZlCqz37CotyQt+88F4CuvozHJ8Sz9ViomiETBYetu9bWBT6rV7QhFCEUIRQhI4vDLIjI4urghh3g0l7Q4WK6CQbhZhvBscLNh1nUzCItE/EZoW4Six0dOyTbUgnutSGU5LRfWysYMRMGbKct9fqofevYWGXEJHNPNFCY19HluJYkt2WjZOIymxzA8GF++rCnr/ZLMDfqoL6eSszTA3PNezdEs5XNBiIZVIuDZluPAjMPrqyZirNnNVW6icNLqOxz+iS+jYg5ZkUEgB2UqR6wYDUedtdKr3Uz5iZIxdqoqjC6gPJaNPouodoxtoJFOXlfh4WPA1EfD2Fi8WumPd1fIDZjiB01Th2DKVBBzAjiOYoglDXNIKZFBVROBdG4fQqng1smu0Dgd1cEXGVdV0jv1QT0Utj9uvLFkKgFipdgfWK8Dbke/U+y9U9Hg7KapMzXE93ipU1VnYGWXGzj2PaapMeFqpehcIuvQ26Ep1eqUGy072B7SDsUXrrnkpiCkigBEYtdeZ7a92vupcLQ97W9Sl1RywvPQFOj0m7RtpJGPKJfvvW8bhFPluvH5Kx+YpJukjaR/TgeUUX3rSzhVMDax9Un2uVN5d/tonjinHkkQ+xaUMNpxplR7TLobp5sjeaZs0k7vM5sqkkDKoIYgWHNgPdWK4hpozOI26ALYYHE19KHSPAueadPBPiW6xIZGBAAIDMOyMps1te0GPtNXHDwjpKY5njUrM8UNdJUNhh+ING42uT1UTi1KOUcFWU2KniD3GqvGKts1VlabgaK/4cxWhwyi7OV1nk6ix/RRWFwBbEo8i5k6xSUXVmUEdkaW1AtV7GwRUwAOtlSVlQaqqMu9z6K37972PjFWJoupWNixXNmLG2l9AAACdNeNV8lNG2PtHG4VlhdXLHPkjaMztNeSrg2U7JGqoc0h4nTjwVb+sfAXN738ILpZ3RNaNFdSijgmkmfYnYDe7v2W6bn7AXB4ZIwO0bM572t9g4U4HOt8SzR1cX8zup2uoRQhe0IXlCEUIRQhV3fDZLSoJI7mSI3yA26xPjIL/Gtcr4i3AmgOLdQm5I8yokkbyFuoC9dh7SxA2PWRnS+VhrfVWU6hgPA0uWUSs21UqmidTuD3atdobckjsibHQSo8TYeBMTZo42LDDyEi5UEBurlvra63PPlUKIOAuSrGoED26AkjmN/qOnenm/pmR8Lj5MK0bxXinUFJFKPfKyMOOVrgZgD2hpV1Sytax0bnADfVVTInyPswXPcs42tiYmxjtArLHKqmxW1msL2A0Ufs3008qaxVrJaQHMC5vQ8lo+He3p6sse0gO6gjVBFZPVbsxsd8wupjdzZC4lnVpAhVbrw149/srXTYxJTUsUrGZgdD3LxbEcNa2vmjcbG+n11TbDbLeSR41A7BOdjZUUA2zOx0Vf8A4L1eOrImRCVxtcXVPDSSzSdlGLnZSkWGj/M4ePrpG4yslye8RIfUTvdtTr6orKV2NTVD8sWgXoGHcOQUcfbVhB8eSaY+AQuFDK9xdgnqhrkWVvjG3MaefGoofJIPvDc96kQsgxSGVtA4xlp0I2KdYLASzAtFGzgGxyi9j3EX0NLaxrgsXWvxukk7N7nacxsU4/sLE/qJPomjsu5Q/eOMH8blzNsTEKpZoWUAEksAQB3kFhceFx5ilsYGuBt5JyGrxSWRrZHnLfW+1l5LsuMvG64eTPLkTKqR9W3x88a5yAxCMLCykXOmt5L8SmADNdDutlT4XTgueXNAyn6FVzeuNIo44IUKkG73yPKSBqWZXYqtzwsL246WFrhtTNKS+QlV1VSRRAZCD/e9VxYg6dnMXQO8lyMoQWtlvxP41ZGRzSb7KJkaBtqrPs+IrEi21yjhzJ1sPbXnWISdtUudvr+qylTIZJTbray3rCIuCwIzcIIrt4sBc282+2rUARReC0TGiGAC+ywuaZnYuxuzEs3mTc/XUPDYTPU3PiqGFpklLvqpfZWHURySOxU5CVta5uSo48ADdjxuFUfG101Q67g0eCu4xlFxyUWuKu0knWOjDgQkbnXRe1JezcNQCfEGo1RUMivHa9vJWtFh8zx217E/lzV96Lt3S7emSx5ALiINmZyb6uzv2rAkgAWFyTaowe4sAck1jI2zZIze3PqVqFqSo6KEIoQihCKEIoQihC8oQqBv5u3Kp9MwRKSx5iQvPNq9wdCrcSPldrmxpstsVJiluMhWWrtKTELKryBO2XaE3WIt8YqtyEa9yw8Tbupp8LX/ADGys6aV0Zs1gPfzVlwO9EqRvg8YDPAwy51OZ0vwZWYjOoOtuItoToKktpJHR2JBChSVcUM4ljaWuB+iqDrZioN7G1xfXxA461RyRvY4tK9JpqmGaJsrbWIuuSLGx0PcePupqxUgPB1BunuysMrMWeTq1QAnL+ca+mWNe88ydBz7qv8AD8SZBTOjeL9FheIcCmq65kkIsCNSp2NDKmloMKrHvILDn3zTW58B+yKgTzy1Tsz/AJUt76DAIbnV/qT+n5okxgCmOEFIz6xNi8n/AN1hyvrkHZF+fGuNAAs1edYxjtTiDjm0b0UbLIqyRs4uovmFtbCx0ubX7r6d4PCuj4gbLQ8FsfPT1ELDYm36qSxW6M+OVpII44UcDL1zOpJtq91BLG9zm0vUQYlTQOyyP17lpqyojgpvZn/eP68h/eihP7nNo/4nD/5k3/66fONUQ3eFmOzcm+P6NMXgEOMknwriAhsp6x7kkADK8eUm5HHSplBiFLVTthY/UrhY4KBxG3p36wvIWMvrE6ngRZTyFmb3mtb7FFcAC9k727wHN5Fc4nbc8rKXlZmVcgY2zFT8puLE8LnXvpYgjZewTd3aBIx4I9eIjYkML21Gmpt9lR66oDKZ0lkxVyCKJx5rTNxNm9fjYwR2IvhH7rKdAfNrfXWDpY+0kzFZ+hgMk2b6q1dLO3lESYZXU9Ycz2I0VSCAfNrH92rCsc4tyN5q4roJ3syxsJv3LM9lL6RKIYiGdr+QA1JY8gO+rClMeHUftE3P+2UWkpXtOQjVS2LwrCVMNLiI1jjUda98qooPAlrZmF+FuLDTiQikxE1bs0Ed79f2Wg92hlP2szrdB1Vt3P2ThcQT6JGxgRjmxUnrO3NYCRe/IuAoHK54PSwCInP8xTb6uWQBvIaLTYYgoCqAFUAADgAOAFM3uo40XdC6ihCKEIoQihCKEIoQihC8IoQsw396P3MnpeAFpQbtHoL/ALSE6X8D4UkiykRTW0Kz5sQ4KrPGUZSLjKFJXytZ/A+dWEbGOZ8OhUSpc4uzO1XO2IxmEkdgDY2VtQeNwOI5VX1MdxruFf8AD+IWJppNjstLwO8EO0MEIZlHWOhR2tqJFtlddNRezHUW076jGRro/i0TVQySgqwWnS9x4LLoonWXqyO3myWvzJsNT421qE9lwtwKhj4+1J0tdWjE7Dx5tngmOUBRoCAo5AKbAeVcMc6zVRS4LVOzS2J+qYybPxC8YJh/yn+4Un74clHdw7gTzofIqV3T2Q02IyOuVlRmjaWJmQOCtsyXXNxva44U5DH2xLJL27tE1Ph9PhsZkonG7tDryT3ePbu1sESZYoGjBsJUR2Q+fbuh+cB7anU/COD1J0e4HpdZySqqGa6WUD/ebjPkwfQf+epQ4Bw3q7z/AIUb3lN0ClN3NqS7ZlbBYoIIChkfqgyNdGTKMxY6ZiOXKlDhmjwpwqIL5u8p+GsklOVytEfRBswcUlbzmf8A6bVJOITnVSO5O4eizZSm/ot7fKlnYe4vakGsmItdF1VekLYOEgyRYXDLGyqXlkjXtKl8qgtyub8TyFKaw1DC17vDxSe2EcgJbfuUSmD2Qls+NxMhIF0SNl9h7Nrjha9VhhZG7Lz7lo4nTubmhha0HwTHePF7OghIgwWI62RSI5cQXC24Fwl+0RfTTjapdFA2R2Yj4RvdRa+tqY26yC55NTnZEQ2Xhc7j/a8QNFPFF5A+XE97WHKs/i1Z7zqcjP8AEz1Kbwuiu7O/bndJ7r7gzbQm63EZkgU3YnQub3KrzzHmx4edXlBVvhhyQ6d/MqVib6cOBvmPIcgt02fg0hjWKJQiILKo4AClEk6lUW6c1xCKEIoQihCKEIoQihCKEIoQihC8oQq7vVuwuKjIAFzrY6An5QYao47wCDwINLjeWG4SXtzCyw7bGAmwsrRSqwFzbMtrjvFrgjlcE/g/UzOaztG2KkYcyOSSxuDySexduLhJryxmXDyaSKDY21sVIIIYE9+oJHOmcPw9lffK4Bw5FXuLymOJrXNvbZw/VPt8tsYOZo58KJEzjKyyIRcoAAwYEgm1gRe/qnnT82BVIdZoGibwnGYomGObbl+qndmdKWLyAWhkCgC5Rr6DnlYa04+lZC0Cc5T3rN4hUMinPZG7TsnGz+kaSJnYYZCZDdh1kgF9dQCGte9JbTU51bIFE94k72U9sTpI9IniifDrEJGtn629tDyKC/dxpM1K0R5g6/dz/NPRVDpCBZLba38w2HzrEfSWNxYEdWPAvzHKy3qghphTvc6511C0VPhslS0F1mj18llG0JFlkaTq40zG+WMFVHkL1ajEqtrQLlW7cBw8D4hc+KcbF2hJhmZ4HMTMuUkBSSL3t2wbcOVRaquqpAA4qTBg2GN1yjzUyd5Not+mxB+av8q1WGreN3KW2hwwfhb5/wApritq4w6SS4gHuZpFPuNtK42d0jrZvJNPfhcN22ZdIYbaLxOTJCZiQpyzO4BtqC6+s1u4kW10rRxPf2QYzYbk9VkqmKmMhkkda+wbyCk230xg7MS4fD34dVCLgfvX+ykGG7b3H0Uaeuo4G3s53joFHSrM+IWeaVsRiNOrBAdr65QkaC2lybcjrTM9QXQmEaA9N1nXVsssmaMAXV+3Z3EkkkGJx5u+hEfMd2cjQeQ4VCio22AtYBWcAlAvK4k/ktFjiCgBQABoANAB3AVPAsLBP3XQrqF7QhFCEUIRQhFCEUIRQhFCEUIRQhFCEGuHohMtqbKhxCZJ41kXuYA2PeOYPiKDtYpTHlhzMNisu3q6KnGZsGesQ3+BcgMPBHOh/esfE12nijZIHNcWuHNWAxJzmdnKMw9VRsHu+0LdVjEkSNy5C6BwwAGoawKk5TcG/ZHfermsxOV2UwuHajrsQqiQxRu1vl9Uym2e2GkHVlpYm0JCOCPnC1r+V6erWnFaS0rcsrduir6lsUg+B104fGkhuoVZHVgrNLmWNbj1gGAz24akakWVqxYowzWXTuCdoMIMrgNz3LmVIjKszZpJVCXJdigZbXaMGx4i4Bsq8AtgLL9ptZrBYLd0nDgYwulOo2AVh/tmMuGKsRbiUgJLaAOwK2JAuNbnhrV6KN5s642WffXsZ8Dgb3TbC4iAu5mEjXN1Km3ffNp6x0ty48adlErMojIHW4Vb25JJ181B4fCHE4uKAfGKhvBfWc+xb1IrqiKkpHym1wPVNxZnPG/mtem2nImcsqpFGdDrdky9lUHyr+zlrXkfZsldcElzvS6tjLKzW1gFQpNux9a8s6l3LaKGAA8ze+mgtblWpw2njZYH6JmmoZn3qLXvsCkcFtQs11jzSS37TDMo7sl1LW79ST4WFW08LZXZcxDegXX00zbudYHv1Vk2LuHi8Qweb4FTqWkF3I/ZQ8B4Na3dTuUBoaNgqh9E6V95HeS0bd/dXD4TWNLvaxlexc+F7WUeAsKSGNClxQRxbBTlKTuq9oXUUIRQhFCEUIRQhFCEUIRQhFCEUIRQhFCEUIRQhFCE3xmCjlXLKiuvcwBH11y19VwtBFiq3idw8MbmLNETy9dfc9yP3SKfZUPaoxpIjyVU2p0aYm94p42PMEFAw7mUhxfxvTUxEuttU7SxmnP3biq/idxsetz6Hnt8iSL/AEgvr7l8qabSRO+Y2VozGK5uma4S2H3bk6sBtn4oSA66rlI8LMeVQ54qtklo5LtT9PViT4pQ2/eP4TsbtL/gMb71/mvUfLiZOr9E66aMfEMmnd/CSg3Zx4v1WFZWZuIMSFU+SruQSSLXPn4U4+nmk0k1+qhUjom3dIdT3bKQHR7jpLEyLD8+aWYg8L24cOV7UqGgsDnt9ANuiRV1HaAtadD3KxbA6OUgHwsxlbiSsaJc/ObPIPY49lTWQsYNFHjkexuUE+atmA2TDDrHGqseLcWPm7XY+007dIueae0IRQhFCEUIRQhFCEUIRQhFCEUIRQhFCEUIRQhFCEUIRQhFCEUIRQhFCF5ahCLUIRahCLUIRahC9oQihCKEIoQihCKEIoQihCKEIoQihCKEItQhFCEUIRQhFCEUIRQhFCEUIRQhFCEUIRQhFCEUIRQhFCEUIRQhFCEUIRQhFCEUIRQhFCEUIRQhFCF7Q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030" name="AutoShape 6" descr="data:image/jpeg;base64,/9j/4AAQSkZJRgABAQAAAQABAAD/2wCEAAkGBxQTEhUUExQWFRUUFxcbGBcXGBYaHBsYHB0dHR0YFxkYHyggHBolHh4aIjIhJSkrLi4uHB8zODMsNygtLiwBCgoKDg0OGxAQGy0mICY0NDQyNCw3LDQsLCw0LCwsLDQ0LCwsLCwsLCwsLCwsLCwsLCwsLCwsLCwsLCwsLCwsLP/AABEIAOEA4QMBEQACEQEDEQH/xAAcAAABBQEBAQAAAAAAAAAAAAAAAwQFBgcCAQj/xABQEAACAQIDBAYECQkFBgUFAAABAgMAEQQSIQUGMUEHEyJRYXEUMoGRI0JScpKhscHRFjNDU2KCstLhFRdUk6IkJUSDwvE1Y3Tj8DRzo9Pi/8QAHAEAAQUBAQEAAAAAAAAAAAAAAAIDBAUGAQcI/8QAPREAAQMCBAMFBQgBBAIDAQAAAQACAwQRBRIhMQZBURNhcZGhFBUiMoEWI0KxwdHh8DMHUlNiNEMlkvEk/9oADAMBAAIRAxEAPwDcKEIoQihCKEIoQihCKEIoQihCKEIoQihCKEIoQihCKEIoQihCKEIoQihCKEIoQihCKEIoQihCKEIoQihCKEIoQihCKEIoQihCKEIoQuWYAXJAAri5vsoDaO+mDhuDMrMDbKhDHMOK3GmbwvfwrmYc08IJDsEywe+LzsRDhXCra7TEpx7gqtc+F+6jNfZLkpzGLkhertTGSE5TGi8j1LH6zLr7hSRK3Yg+iayhUTbfSNiYcXJD1jOkRys0aRKc49YAOGBAOnHiDU50cbYw88+i5HFJK+zBolo+k0D/AIjFfvQYX68rcPKoLpv+pVj7pltfM3zTdelvELwCN4PGR7QUYWHmPdUtlHJuXCyq55oozk1uFJYDpha567CXXTtROPK5D2AHD4xpc1MY25gVyBzZTYFWzZvSFg5eLmI81ky3HmY2YAeJNrVGa3N8pupE0D4iA4bqzYbEpIoZHV1PBlIIPkRXNU0QRuErXAuL2uoRQhFCEUIRQhFCEUIRQhFCEUIRQhFCEUIRQhFCEUISOJxSRqXdgirxZiAB5k0HRcLgNSqHtfpIzMUwGHbENwMjZlQHwFsze3KO69NOnhYbOOvQJkzXNmaqAxWE21iGzyMkSX0VsmUeOUZvebHyrrqgWGVqt6aOCwMrjfo39yora2yfRkzT7UHIdVhtWYd1o2Xx1INq7lqHA5CL/T81KFVTHRkTnHvJPoE7w2+sIj6uESxhLAGQHUWPAAks1+JPyr86pXYXV58082h5NOyYbTSSXLIiPEJOLpANwDhpH1ALlwvP1suQ6eFdbgRkcD2/01/VD6epZGXOiNh4J1ONinMScSzG5uc3rHW59tbSOnrGNDQBp4LLmenJ+Y+qbYIbIK/CrOrX4IXIt5nnxpfY1nQHySRUQc3HzKg55cKm0FSMu2CcKWL3zR8QxXsknhe1tb8uNdrqSIUfbVByvG1jv5KXS4ccQdlgBNlPnAbJd8oxLKhXiyMDm7iDGNLc6yLSL6Sn1Vg7hSuj1aHeY/dQW8WzUwuV8Fjc6ObOschUqeWZA1mB15VoMMnjLSx1iVHq6WupmXlLiO9MMNt/FROrRylbE2sqKGF/2AL6348+dSZqNkg6FNQ4g5hyvFx3rQthdJ7gA4iPrI9AZIgc6m1yGjtZrDUlbHXgarHQyMNiFY5YnszsK0bY+2YMUgkgkWRTzHEeBB1B86bOijBPr0Lq9oQihCKEIoQihCKEIoQihCKEIoQihCKELwmhCrm9W90WEGX85NbSMHh3F21yj3k8ga4QQLhORszOsTb81meM2jitoN2lzsHyjNZI42I9REY+vb4xJax5aVW9pI9xsNPJWrsIgZZ8rzrrbewVcxmPxgbqsPP1apcHqBe54EhgL+2/1WpEZAddwzH8lZPwUOYMjgxh67lRuI3WxExD4hsRJb40xIFvBpTa3tqWJZ3aNYke6cPjF5J9ullct2tkbGwuFLYiZZJyGZo1lYm49WP4M6n28TVhFhdRNlzsP6KofiIpJHCldZvXclM9xNpbNRZX2iczsw6uLq5XCILnQqttSbakmyiratwD4g2CMWA1N9z5qM3Hat4u+U+ilN5t6NkNhZkwkAEzrlRuoyWJPHMdQQL0zHgssL2yOaAO6yjz4pNIwtdISPFQvRJCJtoqkoDr1UhytqLi1jY+dP10j2xggqupo2F2oV76WNlRR4aJookjPXAEooUkZW0JHK9Ucs8oFw4rVcP0kElQWvaCLdFQ92tiPimdUKXVQe2TwvbQgGqTE6x4aHSONlPx6kfS5X0Zy33spqTcHEd0R8nP3qKqRiEZ1BWfbW4u3XtT6fsmc+4+JH6K/wA10P31IhxJsbw9jtUqXEcUkjMcpzNO+yhp92cVHe8EnsTN/Der1vEocfiLfNWUWAYbNGCJS09Db9VFYzAuCSwZW7ypU3+6rGHHYnfMzyKbPCjr/czA9ysu72E2nh1TEQL10ZHZaJg5XvBS4Y2OhUjkbc7zHywVDbjRUskEtLIWSLTt0d9hiFCzoYpQcrXDKA3IOrgMl+RNwe++lQZGFhTgAd8qudISUUIRQhFCEUIRQhFCEUIRQhFCEUIXhNCFTN8d80w6uI21Q5WcW0f9XHe4aQcTyUcbmynjiGC5UmlpX1MmRqzbZWPlN1hikfEOGcux0UfKXNyHy2bU6m9gKhvqXv8AhAWjjwqlhcJZXC1/Enu7ktj3xcCRo80cF47gRxJM5Rzcls2l3OpLML2NEE7IXXmF+7qqjGsToYgRFcvJ58h3foohgD62Jxz+CyRwr7FUOFHgKlHG4mf44wsrLi5d1Pine7u7uExGISN4dCSZJJZpGfKBqboUW/AerS48bqnuGUBrfBEFTJUSBrW+KmN/t18HDAibPhaad3Gbq2kmZI1BJJAJtc5RqOZq9oMYBkPtMwa0DnYXKnz0jo23y7q47vbk4BMPCJsNE83Vp1jOmYl7C97+NxVFU8TxOkdacWvpY8k4ynIA0UD0qbFwseEQYXCwpI0q3aOKNGygMT2gAbXtXaLHaeST4prjxThoZZ9I26qtdFZGFxplxHwadS6g8e0WSwst+QPuqTW4pTSMDWvTkGC1jTqxXPpG25h8ThQkL53Eim1mGmoPEeNU0tZAW2utFgdHPBVhz22Fisz9IxGHGeBnjfQEqRe1+Gvjb3V2kko5H5Zxcd6tuIIJJ6W0Au4FdLvltMf8RIfNIj/0VaHDsEeflbbxP7rEuw/FG6dmU4j6QtorxdT86JfuApo4Hg7vlI8wm+xxJu8bvIqT2X0jYpiRIkBOnBHW4+na/sqixXhykZaSAkjxH7KLUV1ZT2JZpzuE7/Ky84laNgMmV4xIWRhxBysOywubW431vparFFkhMIJvyPMeSjsx12fMQforDsLfTCKSpVoVY3PYXLm77oSfbapOFmaldlkdmafTzUo4pFVOAsQe9JybZT0oxGVZ8NPfq5QbtCxP5uXmEzcL8BbkDV+KlodYm4Vw6ge6IuykOG/f4Ky7O2q2HcRSksnAMQbqORPEFfssal2DhcFVJJHzBWpGBFwbg8CKQlLqhCKEIoQihCKEIoQihCKELwmhCpO+m85V2wkEnVuEz4ifT4CE/J752+KvLjbhTjIzbMgWLg3qqTux1WInGjLlBWKMC/VQi+Z2d73ldst2sWuSePCpr65tO0ukWidEYIGlm3M9T+wTna2P6iSZWVJ5HZWkYq1hl1WBIwdVGmnM1BpK589srfmIVHW4s/O2KEaNHqd/qqVjMPtbGSNL6PMC5AA6vqwBwVFzW0AFrVvW0OGMA7QhxVY6Fr3Zni5SuD6ONrTfo7Lcglp47AjQghWJuD4VJbU4ZCLNaPJKbTgbNCb7S3cfZzlcU0edlUjKxawJOhJA1Nr2rPY5Wtqi2OFtrLXcPMjpmOqJCOgWgdGZijilld0QuwUXZRdVAN7X4XY+6vPcYZK8iNjSbJ3iCqjEjWlw2v5q4Nt7DDjiIvprVJ7FUH8BWeNZAN3hVTffacU3VCKRXAzk5SDbha/11bYdTyRA5wQtFw9JHJncwg2sobY2zlmZlaVY8oBAb4+uqqSRY+/j4Vd00DZXWcbK5r6t9O0ENvfn06J/t7Z0IUzRt1YYgJCUbULYEhu/me69vEyaunjDc7dO5QsPrJy4RPGbq7oofAbPGIlSEsVEjBcwANu7Q+NRKduZ4HVWdXUGCEyAXsrS/RJ3Yv3xX+xxVyaDvVKOLHjeL1/hIydE0nxcUh842H2Ma57CeRTo4rad4vX+FE7a6KcV1L5XicqpYKCVJIFwAWFgTw1IFTMPiNPUNe46c1CxDGqesgdEY7E7bbqv7v7GmWCWKdVQE3SQPE9usAQ2ZHOquIn48Ffvq5xCWkklZIy3eFSUlE5wdE9m400VWxceNg1ljmQA2vJG2W/gxFj76nnDsNn0aBdUxo2A3y//AKrRu5kxMIfNaRTlfha/I27iPvrB41TewVJazVh2W9w3EO3gAdq4aWU/s+WeFgDI0kN9UJvp3qHuBao1JieV4Dr2XK2jgni+FtnK37u70opy9aGh58miPeVOuW+h1NuOgBrQiRjxdpWXkppYtJGkK/A11Mr2hCKEIoQihCKEIoQihCr2+m8IwkN1sZpLrGDbjbVzf4qjXxJA50lxOzdygbrDcSe29xqxZmN7lpGNzIxPE6nhbTuualzSezwXd8ykUtMKipDGfKN1f91MKMHgmxLgdZILgeHCNfbe5/pXm+IzGsqxHfQbqyxarbH8LPlbsq/sbebD4LEddiusdyrFAigkseLNci3P3+FbDAsLkqrvZs1ZGmILi4p/tTpphcAJhJGGt1eREvcWvdQxFhfhbjWtjwKT8TvLX9lYdqo49NuIAAXDRac5HZifE5Qo9wqQ3AB+J/ok9qeihtr7RfGyGedVzSBSVAOUWFgACTw+0msHWuy1DhH4L0rDaOMUbGSAdfPVcL9dV7r3Xk3Ek4mxGRw2Gnku8tJVK2J51DT5FOcNoD5029pNrBej8GNEVO8v0JPPRP8AZ20jBIJEKZlvbNYgXFr2vxtSonyRHM0arWVTIaiPs3u07ilsdtySZAkjqwV2cHs3u17i45anTxpyWeaUWcE1T0tNBIXsO4tumkM5VgyNZlIIItoQbg0wwPaQQCk4pI00coa4Xyn8lNDefGD/AIh/oxn7Vqw9qk3zLxP3jUg2zFdjfDGjjPfzSP7lFOCpmS24lVdfROF35xduMbDxTj7jShWSA/FsnRi1R09FnSbef0swzpAYnlysephRlRjYMrooIsCDck8K2bMMp56Ltmt+Ky1lFjNVdjzIbaXT7bG2jgnRVw4AZB2klxEZzqSkgOV8tw6ty4EVHw7C46qG4dYjf+3VjXYjNFKWmxB1FwDodQpXczpJiTE2mSZY5Rla8izLfkSDGHJvp6x9Y0qtwd0MZkLswHLuVdNiDXt1aAeoV02htbZ0zI6PHa9nRg0RsfjC4Gt6zmSjmFnAJuLFXA6PUBvluW2ZZ8DeVSDmyMrEEcCpGpBFxbXh400acxj7rZanDcYimaY6kjuuproq3lkN8FiQwkjHwZYEHJ+ra4vccr8RpyqVBISLO3VTitK2KXNHq09NlpVSFVooQihCKEIoQihC4mkCqWYgBQSSeAA4k1wmwuhYPvdt446YsMxVWIRQOCaat4sbWHgfCz9KGsaZZDa/XkmRmldZmq52du4xKPOY4YGYEmWSNSU8FvckjThzqPiDKirIEA0A0PerugrIMPhdmPxn0Vt3m2zg5VSP0oKqkkiON3vbQWPZGmv1VSUHCdTGS+Q6lZ+srYpQGh3ksw23g4pZnZWcpoEzWBsO8C+t7mrmnxaXD2GniA0O622F8LU76drpCbnVMxs6IcveaHcQ17vxAeAVw3hzDmbjzKX/ALNXKWEVwBe+UkW8T3U2zE66Z7Wl59VyooMNgic/K24B3smCsxsATc2A1PE6CtV7JEBctF7a6LzL3jVudbtD4XK+pNnbMjjijQRqMiKvqjkAKzjmi50CkhoOvNYbvjIGx2JI4dYR9Hs/dUN/zaL0zB4GNo4zYXsqNt7Zc0sgMcZZQoFxbjr3mnGzRsFnFZ/HaKeWpzRMuLDZRv5O4n9Ufev40r2mLqqb3TWf8Z9Efk5if1R96/jR7TF1R7qrP+M+iVwuwsQroxiOjKeK8jfvpL6mItOqRJhVXlN4z6LWmW/trJudZ5KxLhleQeS1bYESPhoWKKbxre4HG1q1lOGuiabbrQQNa6MGwWQ9I+G6raEoXshwjgDQC6gGwHiD76hVLQJO5eg4FQ0lRRgviaSCRsFW1wKSAlowxvqxBPvPlTkeIVELcrZLDpdT5MKoGm3ZtHkldpos9uuOYgsRrY3axY6d5F6cp8Unh+R36pqbCaOexI5cio1tgxXupcEdxB+0VYfaKocCHtBB0sq+ThilcPhJHqn79YBmMT5flZWynxuRaqY0ocbjS6zs/CkTXFrJtehSmxNuejzJLHcZWuQODDgQbd4uNaGxyRkEHRQTw7WwuDmEOt0WxLjcPiCJIJI5HXVSpXOvOx+MPI1Z5mEi26fkgnjGV4ICntg7XTExZ1OqsySLzSRdGRhyIP1EUsEEXCjyMLSAVJ11JRQhFCEUIRQuLOemLbrxwx4WENnxB+EYD1YlI0Pi57IHOzUiQAt1TU5DWEpq2y+rXC4FLBjZpSObsdSe+12Plaquvkc+VkDNlcYTEIKd0rt7eqe7W3VwmHA6uFZJGDMWnkbgGUWygWJYsANBbjWkhnkyhhNmjos/PEzMXgXcTzVxwmyIIgMkMSMB8VFGvgbXqK6V7t3FSmRMaNAAoZthYSEvfC4dBfsO5Q3Frlmz8Nbi2pNr1H7MX1aFNOI1Z0LzblquJNp4aL9LgYhmaxDRiy/FuOZIvejL0CjunqHbuJ8SVAb6b34ZtnYiOPF4eaaS6qsTLfIzgEWBOojvc+BqbRMJmHco8rniMkm6yjdvDdZi8MnEPPCD83OM31XrQVDrROd3Kvh1eF9RisurdfOG05M00rfKlkb3sTUI6kr1ijZkgY3oApvYe7U88QkjCZSTa7WOhtwtVHXYhFDKWuKravFIYZsjrqQ/IvFd0f0/6VA9703UqN77p+hXv5F4ruj+n/Sj3vTdSj33T9CvDuZiu6P6f9KUMVp3aApD8Zp3NIAK5eOxIPEaGm9DqvH53feOI6n81pe5kl8HF4Zx7mIrW4e7NTs8FeURvE1Z70x4e2Khf5cRH0W//oUzW/MCvQuFJbxPZ0KadG+1o4jMkrqisFIzGwJFwftFZ3FqWSYNMY1CTxS5kXZyuNuStu2Mdh5IWCSQsezwZSbZhe3O9rnTWq+hiqYqgdoDZZaKuj3bJ12KabDwGHlis0URyEKLhSxWwtmbix11NP4m+aGe8LiQfFSIa54YPvDfnqrfu/h1jjMSLlVTcLy18/G9X+AVT5oXCTcHmolW8ufnJvdRG0MPhXxbxTxwuHCCzquYNrwJHAgrw5i3PSc2OZkpJHwkrrah7WfC4iyoHSHsGLBzKIUKCUAxlSdCNHUcSNcjC3iKRUsMcl27LT4RO+rjLZdbf0fqnvRHtojESRyOSZbXuSbsNFY31vYEX59m9Lp5LOyk7qFjtKGta9otZbDVis0ihCKEIoQvDQhY/h2OP2xnLBo42JUA3ypH2VvyBZrNbjYm9uFMf+y/JNVD2SObC3W2pT5dtOmKaePDyYliWCqgbQaAMSFNhlHdzqFhkLaqqfKSBZXOJymmpGRNBuU7xGP2hNIso2fEjICFaUgkA25sy692mlz31pQylYCDJ5LN56h7riMKs9IuP2q+EaIlH61lBjw1nksDmuRHchbqBe/cOdMyGmLbR3JTzGVLCHTizVlmH3Jx8nq4Of8AeQr/ABWqMGO6Jw1EQ3cE8i6Ntpn/AIVh5tGP+quiN3RINXCPxJeTcnGYMq+IjVQ91Wzq2vHgDppT8FRHSvzS6KRTU78SJjptSN1dOi7duaXFx4gBerw8nbu2tyrWyjnrapUuJQzQlsaKjCKiikHbW1C3VibGw1qrISha9yvnnbuznw07wy5S62JKkkdoX4kDvqvkkDHWK9Rw6qbU07ZGjuV63O20kWDiUqxPbOlubtWNxSlM9SXNK8+xzEo4q17SNipv8pk+Q3vFV3u53Mqo97xXsAV5+UyfIb6qPdzuq6cWjGhBR+UqfIb6q63DnX3XPe0fQrPsVvCmdvg5CMzajIeBN/jcjZfnEDia2sHDk74g8EKqfQue4uabXVn3W6QIIYlheLEZi7WsqcSeHrjXMclvldnjpV5S4bLTw5XG9uis6SIsaGOP7Jt0i4h8Z1JiwmLDR575oHGjW4Wv8moNVd+wPktvgRZSF+d7dbfiCqmyt38VJKEEEikg+urINNeL2FR4o3ZrWTfGHZ1lCBE8Egg7jopeXcnGj9AT5Mh++pfZOXlpw+cckym3Sxg44WT2KG+y9c7J3Rc9lnH4Sl9kbWxey88no7hGsrdakiqNdCGsADy9tKiY5ps1qvcBpzLOY53FosnWN6RVnZHlw+QoVJaOTNcA3y5WUAX77341L7WSIWe2y1TsBa/5JQUb8b6YbHwKqJKkqOGXMFItYgi4PkeHKoVU4OborDCKCalqLkixCqGxsWYp0cEizfb/APBVf3q3xKDtYCF9HbMxYliSQfGUH28/rq7Y/M0OXnTgQS1O6UuIoQihCg99domDBTyA2bIVQ/tt2VPsJv7KblfkaXJqd+Rhd0WQbuYiTCq3VHV1UMxAJAOthfhcn6qsqOkiewGTd3JZl1bLG4vj81Wtu7WxJxkOFgnmjWQxKyxyOgYu1hmCkXNiONQ6yGGkzdm21hc+S0FBU1FVF2k7i48r8lrHSVKEwQQfHdEHkAW1+j9dedYU981S57iTb91ssChD6oX5BQ3Rbs9mE7qt9UXTwuT9q+6t3hZDbuKh8ch8hiijG1ytCjwL81t5kVaPqYwfiK8/GHTn8KXGAfuHvrnbNISxhs/QeazvpbUqcMh/81v4B+NVOJyB1gvQeB6R0TpXHuCddHO2IcJg3eZsnWzkKbE6hUGpHADU+V6bpXtZHc81Ox6mlqqwNjF8rf3XW7PSARLOcXIuQsMgRWJzWC9gAn4OyX56vx5URVQzHMm6/AssTOwab21vt189fRVTpCkzbQnPin8C1Gqj96VoMBZlomDx/NSmwIi0MQUEkjgPM1n6pwD3EryzH2ulxOUN1N1K7XjGEiDsYTM5siytljHeW+VbTTQa1MwChGKTuab5G723PgmfZPZ2Bz7ZjyUdsra8s8yQ4xEHXXEM8QXKWAJyllJR1IGnMHz0vMa4ap6SldPRk3bu129u4aIFqk5XgDvCkMbgHiNmGnJhwPt+6sZFMyTVqg1FLJBo7bqs7x0ZDyHtaSuLhj3m2pFxYEgEA5QSFzhmyesURvTM8FbREFo8EkCVN+2ApU6NlsOGhXNlsOyLXyghQWB6xX33ynRPRkBwWntgHHDD4393aI+96zBaeh81pBKDrnb9WFPtg4eZcRGTFtEKG16zFRSR6gi7rckgcdOdqUxpvsfNR6p0boiLsv3NIP7K7Y7FLFG8jeqilj5AXqQTYXKqImGSQMG5WdbK6SZTMOvjjETEDsBsyX5kk2YDnoPDuqGypcT8Wy1NVw61kJMbiXDrsfDRWPpPwYl2VixocsRcfuEPf3A1bUT8s7VknDdZ10PjDx47qopOtXEYRXYMFukqkFkIvxFyfI89atMTDnxZ3NtY28QkMeRsVqW2d2cNLG/+zwGQq2VjGtw1jbUC/G3CqAhp3CnRVc7HDK8+awfbWERBeN7MXUBXDrZSDcnOoJs2UZtPVY21rkVLDKS1XVRiFZBEHAgg731/Jap0Q7yekwywsuV8OUPG4ZHvYr4dk3HL20Mi7MZOioJyXPzdVoVLTSKEIoQqzvxhkljWOS5QFpGAJFwg0DW1tc3/AHaSYxIQ0pmdgcw3WdRyKMMy/Gdw3sFrD6/qqXDDM7EGyfhDbW71m5HxilLeZKpO7MQm2/HpcLLf/LTQ+wqKrMflywSu+n6LRYcy0LG/3qtH6V5+zAneXb3AD7zWJwJhAe7kt7w2z7x7u5THRTOkeDYm93lY6DkAB+Nbighc6K4VFxXXxx1+Rx2aFcJ8WjgDtcQfd7aVWYcahoaTZZcYpC3qlBtBe41KFOQuHE472sVlfS7iQ+IhAB7MR+tv6VVYi3K8Ar0Hg6QSwyPHUfknm727IxmyABpKskjRkkgZr27XgQO6uxw9pAEmtxB1HijnfhsAfCyN3ejVuuDYhkeJC11QnV1Pqm49Xje1EdH8XxbJVdxIHwlkQsT16Kq79/8AiGJ+f9igVFqLGQq9wQf/AMMfh+pU/u/MyQxMhIOQf9j3is9VAOkc0ryXGZXR4nM9m+Yp1vThjjokCWWeIkhSbB1I1CsdFbQEX8udWvCuKR4TUOMovG7S/QpD5xWMts4eqj90tiz4WXrcQOqQforoxkYcCFUkDKbHMbH31oOJuIaOqpTDS/E48+QHiuQsNMc8mncpvaO0XlOui8lH395rz+GERj4VEqq18+nLoo/qoL3YbLzXBPWswkzC9i/7YufaTW5pKqQQNs4DTqtdRULHwNdkedOQXS4eDSybI0ta0rj1QQPcCQO65qT7ZLe2ceak+7Y2n5JL+C6GFi5QbKPliGH3VGyju81N7SQaZ5f/AKj9062ZhUE0TCHADK6m8eLe4sRqFIsT4c661ovsPNMTyOdE4F7z4tH53WhbVwnXQyRE26xGW/mLXqU5t22VHBJ2crXjkVg2KwUiyGBkImvlycyeVu8HjfuqqLHXyr0qOsifF2wd8K3DEYPNg2hk1vAUbx7FjVsxxYA5u4XmryHzHTQn9VguwoxhJkxEAyyIGtcsy9pSpzLfUWPvt3U1NjFVKzI/VbP7PUdgbH6K4x9JWLHrLC37rr/1Gooq38wEw/h6A/KXf36Kl7S248glzxnqiwGVWYKtvUW/krceOY86voIm2DhzWSrJHMc6A7DRWboUkUYp/lNFl04WUhtb8ySeHcfCo1RcSkJwfFStf00W1rTSjrqhC8oQsq6U5nk2hhMOmc/Blyq37V2awIGh/NnjTRJ7VgurKKMewTOtc7BR8W72Ky3aIqi3JLFBYcySTwtWjFRAHXB1XnpoalzdRomfR70f46DaPpc8SrGRKRZ0Ju/Dsg3GhrI43TyVVO+OPcn9Vr6b4A0HkP0Vp333RxOLljMQQKiEdt7ak66AHwqowzCZ4IiH23WowfF6eka7ODr0ULg94otmr6HiA5mhLZzGAy9slxYsQT2WHLjetrQUsggAWN4ikbXVrpmbHqr7sRjiYI50FklUMobQ2PeBeuSSBji08lVNwyRwvcKv7a3yjw07wtG7NGQCVK21AOlzfnUd1W0aLRUfB1TVRCVrxqqdvDiPT5RMnYUIEyvqbgsSezpbtD3VUVsgkddWcWMR8MA0kwzE66K/9GeIywDDWu0eZi3I5mJ0HGnqR4Iy9FTy45FitS+SNpGys+1caMPBLNluI1ZyBpfmfaalk2F1JgiM0jYwd9FhO3ZPSMRLMOyJGLWPLwvVRIzO4uXpVDGaanZEeSsscMkEEV0BDxoYmzAK5trHmIskncG0PC96jnCO0lvI+wK8zxTCDU1M00Tr6m7eajdl7yCacQGFo2Oe+Y6qURnIIte/ZtU+fhN0UXa9rcdyoYaFz5g2+q7x+8wSJJmRm6xnS2bUZFQ8SOHa4eFQ8O4bdVg5XgEd26scXwaShkaHvzXTrZGOkxAGWBg0n5pL3ZxfVyLdiIfLPHleiqwDsXZO0BPQJilwV8zDI92VvUp/LiMSjMg9EIVmHahDnQkatcZtedqlsY6JgZpp3JQ4koqQezyMeS3S4doe+1k1xe1sQi5imDPAf/Tjn7aUXuA5eSuMExijxSp9naHg2J+bp9EwbeSb9Tg/8gfjSO2d0HktqMIi5Pf5/wALqHeNwyk4bBmzA6Q2Ohvob6Hurnb5TcgLkmEsLCA9/norqOkiH9RJ70/Gu+84+hVCeHZ7fMPVA6RcPe/Uy37+xf7a77zi6FH2fqgLZglP7xsNzjm+in81LGIwuOqQeH6odPNZO8g14/VUsYJUPGdtrFWbeJKRgyOvcabJJnFcOC1ISvtFRHmQo3E7QKrLCLZJGjY3AuGQGxB5esauqaB7GDMNljsQnZJUF0ZuCVLdHm0BHj8PZst5FUi/rZhlPs1GlRK2FweHqO2Z+Rsf/a/ovo0VFT69oQihCzffrA/7ZJilZusgwqZUFhfM0oBzcuLUzILfEN1MgqQGGE80j0kbdtCMNGdZEDSHnl+Kp8zqfAeNWdI1rGGaTYKgxCc37Jn1UrvZj5sHLLi9CpiihgS5ylyWZmdRa+WxPt46m1dLJlbmAutBhtF7VO2K9guN3MVLjpcLjVIGRZYp1ucgI1+DXva6njwUX4Cuxl5YMwsVzEKUU0xY03HLwWVdJJvtPFfPUf6FrSUX+ELP1H+Qrcej4f7swX/p4vrUVS1P+Z/iVZM2WSb/AH/iOJ+eP4Fqtf8AMV6XgX/gs+v5rnYn5s/OP2CoU/zLyf8A1BP/AMkPBX3o+cK8zHgsYJ95p6jNnOJVLw/877dApDb+20xGAxgVWUpGw7QGo4XFvEH3U8ypbK12my32HwllXFruQsnqOAbL0E3U3uvKcOWWTF4STCzG8mGl64lQ2pK2jIVxz4gnx1Fy+qpZYWttqFgpsLrxVPkiabXNlJS4fZ6zdcuLVzGjiK6v1naRk6qRiLSIA3ZJ7Qta5GlR21ZZE6Iuu0p12G1EsjZDCQQRe2gPeojZGFwssCjETIkkUjsiSqzoc6xgs6r61spsLgXOtxoU0lUYWkNNrqwxqgknqmydmXNA5dVM7axkYhMWBx0EZlHw+IlM3XvyspSOyi3dwGgAp2kqKaN2aTUqoqsPxGYW7MgDYcgmuy4MkMaBlfKts63s1idRmANvMVHnkbJKXt2XkmMQvirZGP0IKe4zAhkdcjOVRHYq4UICbjiDc5Q55+oR3XpxJLUXEezSt5wvhbaFzKt7xmdoAqvjsP1b5b3FgVPep4Hz5edLjk7RuZeq003ax5jukEW5A7yB7zanCL/CU7I4NaSeSu/920/66L6LVz3Y463WbHEkQ/AVyejbEfrovc9Hut3VK+0kX+w+i5PRtiP1sP8Ar/CujDXgg3XPtJDqC0+n7ps3RhijqJYPfJ/JWxixKNjA0g6LEzQ9pI545lIf3Y4o3tLh9ND2pPP5FLOKRHSxSBAeSqG82zEwjT4fEZTiB1bRsmcrYgX1NuV+I51Gc+eeojki/wAfMLoDWRkO3TbcJ1GMiLDtZ48rFGcL2tbgcC3AMeB15VJrM3ZG1gE9SD4ri/P8l9NCqRLRQhFCFQ95cdAMe8Mua8mGQm+q5EMrG/8AqpLfikDBuU6ISIjPyCzPaONaZ5JW9aS58hyHsFhTWMVAGWmZs3fxWaa4ySF7ua0XpDw82N63BxKBJGkc8OtjJa6upJ0W4YAX5qdddLPDpoY52umF2rQskkZ8TDYrjcGCXZ64bAugMs3WTTANrHm0WxHZYARlSATxvw4rxOpZUVBfGPh2HgktLiPiKzPpJFtp4r56/wAC1ZUZtA1VlR/kK3Ho/P8AuzBf+ni/hFUtR/mf4lWTNlku/o/3hifnj+BarZPmK9MwH/wWfX81zsT82fnH7qgz/MvJv9QRbEx4K87jYcSNOh5ov20/RaucqTABd0g7gpPeLY/U4HFNmuTE/AEDW1zqTrpx+2pHZNjabLc4WXe1xBx5hZRURejkKV3aw8WLlMSYWY9X+em9JVY072I6vnqQoufZci4fh0bIRI47rEz4/WNndGzYGw0ClZdm7NL5I2nu4fqXLi0jIrMci2uUGU3fRTwBJqI2mDmuIboOakOxesY9jJHNueVtQO/9lF7FwuFaFWnErSySMsSRsql8qoWALdnN2rgEi9jbXSkU8BkjLgL2U7E8SngqRFG4NBHNP9vbLwsMAxMEE+Jg1EjrOEaIg6iSMxkgDmeXO3GpVPRxTm17KoqcdxCC4fbyGvh1XuzJFaGNkUqjLdVLBiASdCwAufG1R6iHspDF0Xj2MzGaukkO5KksVjrKX6wLmRVcPxBGZc0VlPaOYG37IqnjM1NnjDdHLfcPYhBX5Ke33g/vkqvtjGiWUsL5QAq345V7/E6n20U8RjZZy9MoqYwRZXb7nxTJHykNxykG3lrapQJuCpMx+6d4H8lYv7/cP/hJvppVvZeXleHp+g/wcv8AmJ+FC4kz0/xcsFJ/mr/LQhTkfSuMoPoh1AP50cx8yrNuGFwvmUY1Auk16UgpJGD1Y3Pw/wD7dHuojXMj2gdFUt4trjGTNOYwmYAZbh/VFuNh9lUNf2kExaD6rcYJDG+jDnNBJJ3Sm6KN14yCbV4c3UZLWz/pi3xOPDX1qahke42JPJGKsjjZo0LeBVgsgvaEIoQsv6Q8CrbVwZe+SePqjY2JAZxYH/mCmXPdHMxzVbU0bZqGZhWebWJinmiA7KSOq345Qxy39lqrKhuaUl3VTqXhekmhY65Bt6qTw3TTi+sy+i4csBlLfCXIU/O7+XjVrmDWKkZSl8xibyKcYnprmRw0mBhZgGAYOykA2uNVJF7DTyoY4P1CKqmdA6xUDtHE/wBpSNjLdUZjrGDnsVGX1tL3tfhzqSMXNOOzy3Uyk4e9sjEofZX/AHb35OGw0OH6nP1KBc2e17cDbKbe+oEmIZ3lxburEcMkNH3g8lV94JvScRJOBk6wg5eNrADj7KjGcE3Wnw+M0sAiJvZRb7bXC9hlLX7VwRz0tr5VdYdgb8RYZGOAt1XmvGtA6prWyA20V56J941mmmCowyxrxI+V4VDxujdgMbZpPiDtNO7xVLhGGuhe+7t1dd78VmwWJFrXifn4VnIuJIp3NjyEEm3JarD4i2qjPeFj2Q1NE46L0EnRPMXvVaEYdYgqRgfBjRZZPjSTkasL3OQetzNa+kwZ9TGyR7vhI25rzWuxWOlqJBG347nXkPD91BbM2g64tcTMTIQJAbWv2o3jAUcAozDQWAA0FXlRhxMBhjsAVQw19phI+5/NcbRxAkgiiA1SSRiTwIZYwALc+yffUXDMIkpgQ8g3VjjeNsxCUPa0i3Wyl9hb2TQdonNKLDPx61R+jxAPrWHCT1hzvTdVgOeQPiOVIp8Zb2fZTtzDl1Hh+ytWGZZEDogjR7sqDgoYkhRbkL1kqsmKZzXHULC4hH2tS57TopCDdZ8VCSsir2ragnhY8vOkxx526Gy0vCUZo5xVnUWIsmuL6P5EjaQzRkKpbRW1sL6Ul1OQ0m69Fl4pjYwuLDp3hVvEbHIVu0PVPI91RQbWVWzjaOoIiEZ+LTcc1mq7tH9YPon8alGvHRW7eFJCNZB5Lr8mv/M+que3joljhN3/ACei6G7I/WH3f1o9vO4C6OE+sisAnsALcABz5VaDiF7RYNTH2PjvrIVw2IPcPrrhx+U7NCPsnCPxn0U5s7DpJh1cE51mRZV0t1bk2ddL3vpWfrKqWWpLpBuFYQRew/cNPwEEtv1SuxIQcfgohfMZFeQXNuJdQR+ygHtJp6lzF6z+MVsocIwdD/St/FW6pUWoQihCgN65I0ETyFQA+UFrWDEXBueHq8e+1dbHnOg2XHS9mNXWBWP79YAjHSkEdvIw9qj771TVbsshV9R8U01GwQyg6c1Vl2YiuWAIbmQfbzrntLi2y0WH0lHVNFZBcZv3XGN2YstsxbT5v4V2OpLNlKrMFjqtZHH0/ZS+wMKsaBBcgMePj5UOl7R1yqzFKZ+H4ZJ7O43bqOqsGFwasHJ0CLc2vckkKAPaRrTgjBuvL4eJsVcHO7Y6JJoFsbDWx76Q5ilYZxXiMlZGyWS7SbFU3e5e2h71P21v+DXfcSDvC1fFLbTsPcrB0PY3q8RiSQTlwrvYcTkZTYX561Xf6jwGaiiH/a3mqKiPxlaRiduLiIMSgVgRBK1yLDLqBx1ueNeQ+7/Z5o33/EFeUnw1Ed+o/NZ+K0W63NlEYnDOXYhHIJ0IVrew2r1DCquBtJG1zwDbqvHMZif7dJpzSXoz/q3+g34VZ+2Qf8jfMKs7CT/aUejv8h/oN+FHtlP/AMjfMI7CToUeiyfq3+g34Uk11ON5G+YXewk6FaHsgEQRAggiNbg8eHOvNcScHVL3A6XVPMLTEFXTYmI6rAyScwXI8+A+ulwm0V1oKB/Z0Jd4pOHF5tmyXNyqspub8/wNKDs0S62o7Sgc472VH2g9o3PcrfZVdyVdhLQ6sjHeFSUw7ngjHyU01kd0X0R7REBq4eaVXZ8x4RSHyR/wo7J/QpBraYbyN8wl12HiSLjDTH/lv+FOsiOa7hYDfwUSpxGnbE7LIL2015psu7WPbhhpvauX+IitSK/BmNF3tXmL63E5D87kqm5ePbjFl+dIn3MaYfxDg7NAQfAJHZ4hJu4+ZVgwGxIYCqtiQ7dTeaNRezABsodTa+cCw4n21jqirkne+RjLC+l+l1sIZ6h1Ixjo9RYA+hT7o5wsMu0usiZ3EUecu4AJdg6tcch2gBbu41bUIdu9ZzFJJHVhDwBlAGi2MVZqGvaEIoQoPfTZ3X4OWMcbZl81N/uIpcc5gd2nRMzw9swsWV7yAzQYfFKpIEYjlb5LK2UZvNifbVVXjtj2rBoVCrsNnLmsa0k2VaYAnkarWtJGl01FiGJ0DRGHuaOQXQiHdXCSFLj4sxRn/sJ8UvhlCnSnInknVarBcUqMZgngncL20+qksNjshOmhBUg81PLQ+Rv3gVMEoCz32Gr2izXNKBiV8fdSS66ag4MxKCoZIA3Qg796qW9y6RH5w+ytpwa//Iz6rVcVM1jee8KS6JFDY5ozwlw8yHyOUn7Kc/1AJGFB43a4H1WYpfnWqxbv9UkzFg14pEWwt2SAbt+1cHhprXjMmKe0PjbbmFdU92yNJ6hZ0p0rQDe69A5JTZ+3cV1yYdcU0UZdUBspCgka8OFbijwegkoGzvhBdbqdV5TitRM3EJGB1hdSO921MZg8QYVxzyDKGvZBa99D2bX05U/Q4HhlTHmdBb6n91XVE80brByhfywx3+Jf3J/LU37NYXyhHmf3Uf22bqj8r8d/iZP9H8tH2awy/wDhHmf3R7bNzcrfgpmaJGc3ZkUsTzJAJJ8zWGqo2RzuZGLNBOioKgl0pcVY7v8A2eqopbO7ZrC9gGJ4ceQp0A9hYK6AeKEBovdJRrJHgZw6lQzJluLXDEfhQAWxm6RGx8NE8PCjNgJmxMI/bB9wJ+6mIB8YUTDwTUMstNCDuFWeULXXJ1XVFgi6jtv44Q4eSQi+UcL2vfTj7aiV/wD47+8WSXy9kM9rrPJ98e6Ee1/wWsM3DG31ckHGXcmJhiN65joqIL6DideXEgVLiw2O43TkGJzPlb8IAv6KDMsWHYIWVijRtKw1zSFgWC24qiAi/MsavoqSeYZg093h/K1s+K07vic8W2A525eZV76INhdUk2IP6chUFtQiFuPi1wbeAqypWEN1WYqMzp3PdzstFFSk0ihCKELl1vxF64dQjfRZlFsntbQwJ+P8JH4h9QR4hwCfnCoUTLNdGeSuI6ktMdQNwbH++CypoczIL5bsqknS1yBc91qsMElDXPa4X0VlxbSCWBkzf7dKbWwUmFnkgcnNG1tCbEcQR4EEH21pRBSzMDy0W715zJCb5bXU7srZcgQvLcnTs69kHmx5Emw9tZCpqKOap7CnZoNyFazU1ThVJ7VC7K8207k8GEU8j7DR7LGdVWN4yxUbvB+i7fZwBscwI4j/ALiktpY3C7SpP26xWM2cG+SZ7T3eSYKp602OhjXORp6xQale8DWrfCJzQSuIIS2cS1GLOEMzRpqLJTdvdefBYmOVF6yYA/B3spRsyl81rgAWOq3F9QKlYziEWJwOpZDZpA1G9/D+VYMpJWxdsBzsrLtfftoyYzh73XUkugubg5A6XZR8rQHXuuclScCsfaRs3Pp/KamxIwyABv6KirjPD6/6VoPsryEvoroca23i270m2C6w581r62+qpbMVGHNFLlzZU2MEOLE1jXZcyP7KPyvqNLHE7B+BdPBjzvL6I/so/KHuNH2nZ/sXPsW7/lHkgbKPyh7qPtO06Bi6ODXc5fRTEW8eVVTq/VAW+buFu6sfNNne51tyuH/Tsv1M3p/KncB0kmOEReihgAQT1pF7k9yacacZV5W2yq4g4NEcYYJfT+UltnpGeeLq/R0QXB/OMeHAeqK5JVlwtZdm4NbMzI6X0/lRmyN6ZI5VdY0ut7XzEai3IjvpMMpDtlGi4HgpnB/aEqxP0g4u9ssS8/VbgRccW8qtsPd7VO2Pko2N4fDQ0DqhjrkWt03skMTv5jLaOi+SL996ucTooaWEubclZnh2SSvrmwyfLqTZVneje7GPFkediGI0CxjhryWqfDohVOLZBcd61fEVDS0tOBG3UlW7oY2aJYZ8ROBLmkCpnAYAILsVvwuW18hT1XSQRuDWtAWUp4W2uQqVtLExz46R8rMkkhCLGUW/xUAYggLw1tVdHJ2MmYBegyUA93CI6XGp5rza0qQy9VFDC2i9vM8x7Sg2XNZb62vk91PVGIzuNgVT0uDUwi7Z2vjst53dwbQ4aKNvWVBm+cdT9dLZ8uqppnZnkqSpSbRQhFCF4RQhVDfaDqpIMav6JurlsOMUhtc/NbKfZ41Gksx4efqplMQ4OjPPbxWV7+bK6rFSAepL8Int4j2Nf2EUmJ5gqGycrrU0x9uwx0J+YD8tkvujsTrb4zFyiOJbDrZT3AAZc3rPoAB/SrbEZ31B9mptj8xH5BYyjjZSffT/ADch+pUxtzf3CiJsLhIS0bEB5ZNL2IOYD1idOLW8rU5TYL2EWba3mVAxOtdVMdmNyfRI4BVY5WYJm9VzwDDhm7lPfy0NVc12guAWRgaxxyu0PI96l8ZsuYB5sQRbKQDmBLtaygW5c/ZUOOqjOWOMG/NTJqGUB01QRa2neVCYnKVOfLlGpLoXAtzyggk92oq1ZE2RwBF0zgtXJS1bXxmxUauPwhYt1AVVDAIHdWe+Sz3U6EWfQadoX76kPwT42gbW17ivR2cSy9k67tbi22vVNdozRmSNlyGO4uA0pOXNqsiyO2VvI2PKrigpXU8T2i9/7ss/iNa6rka91voAPyVp3z2NDFFiDHHGpimhylAwPVyJezXYgnNfu4VDw6rkfPkLr7puojY2PMAqvgT2B7apsbFqs+C9C4XN8Pb4lL3qpGpV/LII2F52C9Ndc2yh4fiLKxpLOX9C8pNtFPLsour5D0VQkAmeXUA8E5+ypfsLOpWWPFFQ1xGQeqVHRRhuc8//AOP+Sj2JnemzxTVcmj1SsfRXhBxlxB82jH2JSvYouhTZ4lrDqLeX8qE3q3Pgw7Rrh82ZldmzsTdVKgAcgSWAqJVhlOwHr+ymUWMzz5nTbbaDmoLa8dpSwCqGAIVRYKASo08Qt/bVvwo3PI49La+KznFlW32GOAb38+ajpW4VacRS2a1gSOAaW8ssxG2ir235u0ByUXPmf6Uxg0ZbG5/UqfxZUZ52wg7BbRhh/ZuwlHqydVfx62Y3+ot7AvhUSrlu5zlCwun7aZkfmsw2FCqMssrRdXlcZWksxurLoiBnA8bDwqIykkkIIGi1OL4tTxN7HN8Q6KxdH+xVxOO64lnWIl3ZlCqz37CotyQt+88F4CuvozHJ8Sz9ViomiETBYetu9bWBT6rV7QhFCEUIRQhI4vDLIjI4urghh3g0l7Q4WK6CQbhZhvBscLNh1nUzCItE/EZoW4Six0dOyTbUgnutSGU5LRfWysYMRMGbKct9fqofevYWGXEJHNPNFCY19HluJYkt2WjZOIymxzA8GF++rCnr/ZLMDfqoL6eSszTA3PNezdEs5XNBiIZVIuDZluPAjMPrqyZirNnNVW6icNLqOxz+iS+jYg5ZkUEgB2UqR6wYDUedtdKr3Uz5iZIxdqoqjC6gPJaNPouodoxtoJFOXlfh4WPA1EfD2Fi8WumPd1fIDZjiB01Th2DKVBBzAjiOYoglDXNIKZFBVROBdG4fQqng1smu0Dgd1cEXGVdV0jv1QT0Utj9uvLFkKgFipdgfWK8Dbke/U+y9U9Hg7KapMzXE93ipU1VnYGWXGzj2PaapMeFqpehcIuvQ26Ep1eqUGy072B7SDsUXrrnkpiCkigBEYtdeZ7a92vupcLQ97W9Sl1RywvPQFOj0m7RtpJGPKJfvvW8bhFPluvH5Kx+YpJukjaR/TgeUUX3rSzhVMDax9Un2uVN5d/tonjinHkkQ+xaUMNpxplR7TLobp5sjeaZs0k7vM5sqkkDKoIYgWHNgPdWK4hpozOI26ALYYHE19KHSPAueadPBPiW6xIZGBAAIDMOyMps1te0GPtNXHDwjpKY5njUrM8UNdJUNhh+ING42uT1UTi1KOUcFWU2KniD3GqvGKts1VlabgaK/4cxWhwyi7OV1nk6ix/RRWFwBbEo8i5k6xSUXVmUEdkaW1AtV7GwRUwAOtlSVlQaqqMu9z6K37972PjFWJoupWNixXNmLG2l9AAACdNeNV8lNG2PtHG4VlhdXLHPkjaMztNeSrg2U7JGqoc0h4nTjwVb+sfAXN738ILpZ3RNaNFdSijgmkmfYnYDe7v2W6bn7AXB4ZIwO0bM572t9g4U4HOt8SzR1cX8zup2uoRQhe0IXlCEUIRQhV3fDZLSoJI7mSI3yA26xPjIL/Gtcr4i3AmgOLdQm5I8yokkbyFuoC9dh7SxA2PWRnS+VhrfVWU6hgPA0uWUSs21UqmidTuD3atdobckjsibHQSo8TYeBMTZo42LDDyEi5UEBurlvra63PPlUKIOAuSrGoED26AkjmN/qOnenm/pmR8Lj5MK0bxXinUFJFKPfKyMOOVrgZgD2hpV1Sytax0bnADfVVTInyPswXPcs42tiYmxjtArLHKqmxW1msL2A0Ufs3008qaxVrJaQHMC5vQ8lo+He3p6sse0gO6gjVBFZPVbsxsd8wupjdzZC4lnVpAhVbrw149/srXTYxJTUsUrGZgdD3LxbEcNa2vmjcbG+n11TbDbLeSR41A7BOdjZUUA2zOx0Vf8A4L1eOrImRCVxtcXVPDSSzSdlGLnZSkWGj/M4ePrpG4yslye8RIfUTvdtTr6orKV2NTVD8sWgXoGHcOQUcfbVhB8eSaY+AQuFDK9xdgnqhrkWVvjG3MaefGoofJIPvDc96kQsgxSGVtA4xlp0I2KdYLASzAtFGzgGxyi9j3EX0NLaxrgsXWvxukk7N7nacxsU4/sLE/qJPomjsu5Q/eOMH8blzNsTEKpZoWUAEksAQB3kFhceFx5ilsYGuBt5JyGrxSWRrZHnLfW+1l5LsuMvG64eTPLkTKqR9W3x88a5yAxCMLCykXOmt5L8SmADNdDutlT4XTgueXNAyn6FVzeuNIo44IUKkG73yPKSBqWZXYqtzwsL246WFrhtTNKS+QlV1VSRRAZCD/e9VxYg6dnMXQO8lyMoQWtlvxP41ZGRzSb7KJkaBtqrPs+IrEi21yjhzJ1sPbXnWISdtUudvr+qylTIZJTbray3rCIuCwIzcIIrt4sBc282+2rUARReC0TGiGAC+ywuaZnYuxuzEs3mTc/XUPDYTPU3PiqGFpklLvqpfZWHURySOxU5CVta5uSo48ADdjxuFUfG101Q67g0eCu4xlFxyUWuKu0knWOjDgQkbnXRe1JezcNQCfEGo1RUMivHa9vJWtFh8zx217E/lzV96Lt3S7emSx5ALiINmZyb6uzv2rAkgAWFyTaowe4sAck1jI2zZIze3PqVqFqSo6KEIoQihCKEIoQihC8oQqBv5u3Kp9MwRKSx5iQvPNq9wdCrcSPldrmxpstsVJiluMhWWrtKTELKryBO2XaE3WIt8YqtyEa9yw8Tbupp8LX/ADGys6aV0Zs1gPfzVlwO9EqRvg8YDPAwy51OZ0vwZWYjOoOtuItoToKktpJHR2JBChSVcUM4ljaWuB+iqDrZioN7G1xfXxA461RyRvY4tK9JpqmGaJsrbWIuuSLGx0PcePupqxUgPB1BunuysMrMWeTq1QAnL+ca+mWNe88ydBz7qv8AD8SZBTOjeL9FheIcCmq65kkIsCNSp2NDKmloMKrHvILDn3zTW58B+yKgTzy1Tsz/AJUt76DAIbnV/qT+n5okxgCmOEFIz6xNi8n/AN1hyvrkHZF+fGuNAAs1edYxjtTiDjm0b0UbLIqyRs4uovmFtbCx0ubX7r6d4PCuj4gbLQ8FsfPT1ELDYm36qSxW6M+OVpII44UcDL1zOpJtq91BLG9zm0vUQYlTQOyyP17lpqyojgpvZn/eP68h/eihP7nNo/4nD/5k3/66fONUQ3eFmOzcm+P6NMXgEOMknwriAhsp6x7kkADK8eUm5HHSplBiFLVTthY/UrhY4KBxG3p36wvIWMvrE6ngRZTyFmb3mtb7FFcAC9k727wHN5Fc4nbc8rKXlZmVcgY2zFT8puLE8LnXvpYgjZewTd3aBIx4I9eIjYkML21Gmpt9lR66oDKZ0lkxVyCKJx5rTNxNm9fjYwR2IvhH7rKdAfNrfXWDpY+0kzFZ+hgMk2b6q1dLO3lESYZXU9Ycz2I0VSCAfNrH92rCsc4tyN5q4roJ3syxsJv3LM9lL6RKIYiGdr+QA1JY8gO+rClMeHUftE3P+2UWkpXtOQjVS2LwrCVMNLiI1jjUda98qooPAlrZmF+FuLDTiQikxE1bs0Ed79f2Wg92hlP2szrdB1Vt3P2ThcQT6JGxgRjmxUnrO3NYCRe/IuAoHK54PSwCInP8xTb6uWQBvIaLTYYgoCqAFUAADgAOAFM3uo40XdC6ihCKEIoQihCKEIoQihC8IoQsw396P3MnpeAFpQbtHoL/ALSE6X8D4UkiykRTW0Kz5sQ4KrPGUZSLjKFJXytZ/A+dWEbGOZ8OhUSpc4uzO1XO2IxmEkdgDY2VtQeNwOI5VX1MdxruFf8AD+IWJppNjstLwO8EO0MEIZlHWOhR2tqJFtlddNRezHUW076jGRro/i0TVQySgqwWnS9x4LLoonWXqyO3myWvzJsNT421qE9lwtwKhj4+1J0tdWjE7Dx5tngmOUBRoCAo5AKbAeVcMc6zVRS4LVOzS2J+qYybPxC8YJh/yn+4Un74clHdw7gTzofIqV3T2Q02IyOuVlRmjaWJmQOCtsyXXNxva44U5DH2xLJL27tE1Ph9PhsZkonG7tDryT3ePbu1sESZYoGjBsJUR2Q+fbuh+cB7anU/COD1J0e4HpdZySqqGa6WUD/ebjPkwfQf+epQ4Bw3q7z/AIUb3lN0ClN3NqS7ZlbBYoIIChkfqgyNdGTKMxY6ZiOXKlDhmjwpwqIL5u8p+GsklOVytEfRBswcUlbzmf8A6bVJOITnVSO5O4eizZSm/ot7fKlnYe4vakGsmItdF1VekLYOEgyRYXDLGyqXlkjXtKl8qgtyub8TyFKaw1DC17vDxSe2EcgJbfuUSmD2Qls+NxMhIF0SNl9h7Nrjha9VhhZG7Lz7lo4nTubmhha0HwTHePF7OghIgwWI62RSI5cQXC24Fwl+0RfTTjapdFA2R2Yj4RvdRa+tqY26yC55NTnZEQ2Xhc7j/a8QNFPFF5A+XE97WHKs/i1Z7zqcjP8AEz1Kbwuiu7O/bndJ7r7gzbQm63EZkgU3YnQub3KrzzHmx4edXlBVvhhyQ6d/MqVib6cOBvmPIcgt02fg0hjWKJQiILKo4AClEk6lUW6c1xCKEIoQihCKEIoQihCKEIoQihC8oQq7vVuwuKjIAFzrY6An5QYao47wCDwINLjeWG4SXtzCyw7bGAmwsrRSqwFzbMtrjvFrgjlcE/g/UzOaztG2KkYcyOSSxuDySexduLhJryxmXDyaSKDY21sVIIIYE9+oJHOmcPw9lffK4Bw5FXuLymOJrXNvbZw/VPt8tsYOZo58KJEzjKyyIRcoAAwYEgm1gRe/qnnT82BVIdZoGibwnGYomGObbl+qndmdKWLyAWhkCgC5Rr6DnlYa04+lZC0Cc5T3rN4hUMinPZG7TsnGz+kaSJnYYZCZDdh1kgF9dQCGte9JbTU51bIFE94k72U9sTpI9IniifDrEJGtn629tDyKC/dxpM1K0R5g6/dz/NPRVDpCBZLba38w2HzrEfSWNxYEdWPAvzHKy3qghphTvc6511C0VPhslS0F1mj18llG0JFlkaTq40zG+WMFVHkL1ajEqtrQLlW7cBw8D4hc+KcbF2hJhmZ4HMTMuUkBSSL3t2wbcOVRaquqpAA4qTBg2GN1yjzUyd5Not+mxB+av8q1WGreN3KW2hwwfhb5/wApritq4w6SS4gHuZpFPuNtK42d0jrZvJNPfhcN22ZdIYbaLxOTJCZiQpyzO4BtqC6+s1u4kW10rRxPf2QYzYbk9VkqmKmMhkkda+wbyCk230xg7MS4fD34dVCLgfvX+ykGG7b3H0Uaeuo4G3s53joFHSrM+IWeaVsRiNOrBAdr65QkaC2lybcjrTM9QXQmEaA9N1nXVsssmaMAXV+3Z3EkkkGJx5u+hEfMd2cjQeQ4VCio22AtYBWcAlAvK4k/ktFjiCgBQABoANAB3AVPAsLBP3XQrqF7QhFCEUIRQhFCEUIRQhFCEUIRQhFCEGuHohMtqbKhxCZJ41kXuYA2PeOYPiKDtYpTHlhzMNisu3q6KnGZsGesQ3+BcgMPBHOh/esfE12nijZIHNcWuHNWAxJzmdnKMw9VRsHu+0LdVjEkSNy5C6BwwAGoawKk5TcG/ZHfermsxOV2UwuHajrsQqiQxRu1vl9Uym2e2GkHVlpYm0JCOCPnC1r+V6erWnFaS0rcsrduir6lsUg+B104fGkhuoVZHVgrNLmWNbj1gGAz24akakWVqxYowzWXTuCdoMIMrgNz3LmVIjKszZpJVCXJdigZbXaMGx4i4Bsq8AtgLL9ptZrBYLd0nDgYwulOo2AVh/tmMuGKsRbiUgJLaAOwK2JAuNbnhrV6KN5s642WffXsZ8Dgb3TbC4iAu5mEjXN1Km3ffNp6x0ty48adlErMojIHW4Vb25JJ181B4fCHE4uKAfGKhvBfWc+xb1IrqiKkpHym1wPVNxZnPG/mtem2nImcsqpFGdDrdky9lUHyr+zlrXkfZsldcElzvS6tjLKzW1gFQpNux9a8s6l3LaKGAA8ze+mgtblWpw2njZYH6JmmoZn3qLXvsCkcFtQs11jzSS37TDMo7sl1LW79ST4WFW08LZXZcxDegXX00zbudYHv1Vk2LuHi8Qweb4FTqWkF3I/ZQ8B4Na3dTuUBoaNgqh9E6V95HeS0bd/dXD4TWNLvaxlexc+F7WUeAsKSGNClxQRxbBTlKTuq9oXUUIRQhFCEUIRQhFCEUIRQhFCEUIRQhFCEUIRQhFCE3xmCjlXLKiuvcwBH11y19VwtBFiq3idw8MbmLNETy9dfc9yP3SKfZUPaoxpIjyVU2p0aYm94p42PMEFAw7mUhxfxvTUxEuttU7SxmnP3biq/idxsetz6Hnt8iSL/AEgvr7l8qabSRO+Y2VozGK5uma4S2H3bk6sBtn4oSA66rlI8LMeVQ54qtklo5LtT9PViT4pQ2/eP4TsbtL/gMb71/mvUfLiZOr9E66aMfEMmnd/CSg3Zx4v1WFZWZuIMSFU+SruQSSLXPn4U4+nmk0k1+qhUjom3dIdT3bKQHR7jpLEyLD8+aWYg8L24cOV7UqGgsDnt9ANuiRV1HaAtadD3KxbA6OUgHwsxlbiSsaJc/ObPIPY49lTWQsYNFHjkexuUE+atmA2TDDrHGqseLcWPm7XY+007dIueae0IRQhFCEUIRQhFCEUIRQhFCEUIRQhFCEUIRQhFCEUIRQhFCEUIRQhFCF5ahCLUIRahCLUIRahC9oQihCKEIoQihCKEIoQihCKEIoQihCKEItQhFCEUIRQhFCEUIRQhFCEUIRQhFCEUIRQhFCEUIRQhFCEUIRQhFCEUIRQhFCEUIRQhFCEUIRQhFCF7Q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032" name="AutoShape 8" descr="data:image/jpeg;base64,/9j/4AAQSkZJRgABAQAAAQABAAD/2wCEAAkGBxQTEhUUExQWFRUUFxcbGBcXGBYaHBsYHB0dHR0YFxkYHyggHBolHh4aIjIhJSkrLi4uHB8zODMsNygtLiwBCgoKDg0OGxAQGy0mICY0NDQyNCw3LDQsLCw0LCwsLDQ0LCwsLCwsLCwsLCwsLCwsLCwsLCwsLCwsLCwsLCwsLP/AABEIAOEA4QMBEQACEQEDEQH/xAAcAAABBQEBAQAAAAAAAAAAAAAAAwQFBgcCAQj/xABQEAACAQIDBAYECQkFBgUFAAABAgMAEQQSIQUGMUEHEyJRYXEUMoGRI0JScpKhscHRFjNDU2KCstLhFRdUk6IkJUSDwvE1Y3Tj8DRzo9Pi/8QAHAEAAQUBAQEAAAAAAAAAAAAAAAIDBAUGAQcI/8QAPREAAQMCBAMFBQgBBAIDAQAAAQACAwQRBRIhMQZBURNhcZGhFBUiMoEWI0KxwdHh8DMHUlNiNEMlkvEk/9oADAMBAAIRAxEAPwDcKEIoQihCKEIoQihCKEIoQihCKEIoQihCKEIoQihCKEIoQihCKEIoQihCKEIoQihCKEIoQihCKEIoQihCKEIoQihCKEIoQihCKEIoQuWYAXJAAri5vsoDaO+mDhuDMrMDbKhDHMOK3GmbwvfwrmYc08IJDsEywe+LzsRDhXCra7TEpx7gqtc+F+6jNfZLkpzGLkhertTGSE5TGi8j1LH6zLr7hSRK3Yg+iayhUTbfSNiYcXJD1jOkRys0aRKc49YAOGBAOnHiDU50cbYw88+i5HFJK+zBolo+k0D/AIjFfvQYX68rcPKoLpv+pVj7pltfM3zTdelvELwCN4PGR7QUYWHmPdUtlHJuXCyq55oozk1uFJYDpha567CXXTtROPK5D2AHD4xpc1MY25gVyBzZTYFWzZvSFg5eLmI81ky3HmY2YAeJNrVGa3N8pupE0D4iA4bqzYbEpIoZHV1PBlIIPkRXNU0QRuErXAuL2uoRQhFCEUIRQhFCEUIRQhFCEUIRQhFCEUIRQhFCEUISOJxSRqXdgirxZiAB5k0HRcLgNSqHtfpIzMUwGHbENwMjZlQHwFsze3KO69NOnhYbOOvQJkzXNmaqAxWE21iGzyMkSX0VsmUeOUZvebHyrrqgWGVqt6aOCwMrjfo39yora2yfRkzT7UHIdVhtWYd1o2Xx1INq7lqHA5CL/T81KFVTHRkTnHvJPoE7w2+sIj6uESxhLAGQHUWPAAks1+JPyr86pXYXV58082h5NOyYbTSSXLIiPEJOLpANwDhpH1ALlwvP1suQ6eFdbgRkcD2/01/VD6epZGXOiNh4J1ONinMScSzG5uc3rHW59tbSOnrGNDQBp4LLmenJ+Y+qbYIbIK/CrOrX4IXIt5nnxpfY1nQHySRUQc3HzKg55cKm0FSMu2CcKWL3zR8QxXsknhe1tb8uNdrqSIUfbVByvG1jv5KXS4ccQdlgBNlPnAbJd8oxLKhXiyMDm7iDGNLc6yLSL6Sn1Vg7hSuj1aHeY/dQW8WzUwuV8Fjc6ObOschUqeWZA1mB15VoMMnjLSx1iVHq6WupmXlLiO9MMNt/FROrRylbE2sqKGF/2AL6348+dSZqNkg6FNQ4g5hyvFx3rQthdJ7gA4iPrI9AZIgc6m1yGjtZrDUlbHXgarHQyMNiFY5YnszsK0bY+2YMUgkgkWRTzHEeBB1B86bOijBPr0Lq9oQihCKEIoQihCKEIoQihCKEIoQihCKELwmhCrm9W90WEGX85NbSMHh3F21yj3k8ga4QQLhORszOsTb81meM2jitoN2lzsHyjNZI42I9REY+vb4xJax5aVW9pI9xsNPJWrsIgZZ8rzrrbewVcxmPxgbqsPP1apcHqBe54EhgL+2/1WpEZAddwzH8lZPwUOYMjgxh67lRuI3WxExD4hsRJb40xIFvBpTa3tqWJZ3aNYke6cPjF5J9ullct2tkbGwuFLYiZZJyGZo1lYm49WP4M6n28TVhFhdRNlzsP6KofiIpJHCldZvXclM9xNpbNRZX2iczsw6uLq5XCILnQqttSbakmyiratwD4g2CMWA1N9z5qM3Hat4u+U+ilN5t6NkNhZkwkAEzrlRuoyWJPHMdQQL0zHgssL2yOaAO6yjz4pNIwtdISPFQvRJCJtoqkoDr1UhytqLi1jY+dP10j2xggqupo2F2oV76WNlRR4aJookjPXAEooUkZW0JHK9Ucs8oFw4rVcP0kElQWvaCLdFQ92tiPimdUKXVQe2TwvbQgGqTE6x4aHSONlPx6kfS5X0Zy33spqTcHEd0R8nP3qKqRiEZ1BWfbW4u3XtT6fsmc+4+JH6K/wA10P31IhxJsbw9jtUqXEcUkjMcpzNO+yhp92cVHe8EnsTN/Der1vEocfiLfNWUWAYbNGCJS09Db9VFYzAuCSwZW7ypU3+6rGHHYnfMzyKbPCjr/czA9ysu72E2nh1TEQL10ZHZaJg5XvBS4Y2OhUjkbc7zHywVDbjRUskEtLIWSLTt0d9hiFCzoYpQcrXDKA3IOrgMl+RNwe++lQZGFhTgAd8qudISUUIRQhFCEUIRQhFCEUIRQhFCEUIXhNCFTN8d80w6uI21Q5WcW0f9XHe4aQcTyUcbmynjiGC5UmlpX1MmRqzbZWPlN1hikfEOGcux0UfKXNyHy2bU6m9gKhvqXv8AhAWjjwqlhcJZXC1/Enu7ktj3xcCRo80cF47gRxJM5Rzcls2l3OpLML2NEE7IXXmF+7qqjGsToYgRFcvJ58h3foohgD62Jxz+CyRwr7FUOFHgKlHG4mf44wsrLi5d1Pine7u7uExGISN4dCSZJJZpGfKBqboUW/AerS48bqnuGUBrfBEFTJUSBrW+KmN/t18HDAibPhaad3Gbq2kmZI1BJJAJtc5RqOZq9oMYBkPtMwa0DnYXKnz0jo23y7q47vbk4BMPCJsNE83Vp1jOmYl7C97+NxVFU8TxOkdacWvpY8k4ynIA0UD0qbFwseEQYXCwpI0q3aOKNGygMT2gAbXtXaLHaeST4prjxThoZZ9I26qtdFZGFxplxHwadS6g8e0WSwst+QPuqTW4pTSMDWvTkGC1jTqxXPpG25h8ThQkL53Eim1mGmoPEeNU0tZAW2utFgdHPBVhz22Fisz9IxGHGeBnjfQEqRe1+Gvjb3V2kko5H5Zxcd6tuIIJJ6W0Au4FdLvltMf8RIfNIj/0VaHDsEeflbbxP7rEuw/FG6dmU4j6QtorxdT86JfuApo4Hg7vlI8wm+xxJu8bvIqT2X0jYpiRIkBOnBHW4+na/sqixXhykZaSAkjxH7KLUV1ZT2JZpzuE7/Ky84laNgMmV4xIWRhxBysOywubW431vparFFkhMIJvyPMeSjsx12fMQforDsLfTCKSpVoVY3PYXLm77oSfbapOFmaldlkdmafTzUo4pFVOAsQe9JybZT0oxGVZ8NPfq5QbtCxP5uXmEzcL8BbkDV+KlodYm4Vw6ge6IuykOG/f4Ky7O2q2HcRSksnAMQbqORPEFfssal2DhcFVJJHzBWpGBFwbg8CKQlLqhCKEIoQihCKEIoQihCKELwmhCpO+m85V2wkEnVuEz4ifT4CE/J752+KvLjbhTjIzbMgWLg3qqTux1WInGjLlBWKMC/VQi+Z2d73ldst2sWuSePCpr65tO0ukWidEYIGlm3M9T+wTna2P6iSZWVJ5HZWkYq1hl1WBIwdVGmnM1BpK589srfmIVHW4s/O2KEaNHqd/qqVjMPtbGSNL6PMC5AA6vqwBwVFzW0AFrVvW0OGMA7QhxVY6Fr3Zni5SuD6ONrTfo7Lcglp47AjQghWJuD4VJbU4ZCLNaPJKbTgbNCb7S3cfZzlcU0edlUjKxawJOhJA1Nr2rPY5Wtqi2OFtrLXcPMjpmOqJCOgWgdGZijilld0QuwUXZRdVAN7X4XY+6vPcYZK8iNjSbJ3iCqjEjWlw2v5q4Nt7DDjiIvprVJ7FUH8BWeNZAN3hVTffacU3VCKRXAzk5SDbha/11bYdTyRA5wQtFw9JHJncwg2sobY2zlmZlaVY8oBAb4+uqqSRY+/j4Vd00DZXWcbK5r6t9O0ENvfn06J/t7Z0IUzRt1YYgJCUbULYEhu/me69vEyaunjDc7dO5QsPrJy4RPGbq7oofAbPGIlSEsVEjBcwANu7Q+NRKduZ4HVWdXUGCEyAXsrS/RJ3Yv3xX+xxVyaDvVKOLHjeL1/hIydE0nxcUh842H2Ma57CeRTo4rad4vX+FE7a6KcV1L5XicqpYKCVJIFwAWFgTw1IFTMPiNPUNe46c1CxDGqesgdEY7E7bbqv7v7GmWCWKdVQE3SQPE9usAQ2ZHOquIn48Ffvq5xCWkklZIy3eFSUlE5wdE9m400VWxceNg1ljmQA2vJG2W/gxFj76nnDsNn0aBdUxo2A3y//AKrRu5kxMIfNaRTlfha/I27iPvrB41TewVJazVh2W9w3EO3gAdq4aWU/s+WeFgDI0kN9UJvp3qHuBao1JieV4Dr2XK2jgni+FtnK37u70opy9aGh58miPeVOuW+h1NuOgBrQiRjxdpWXkppYtJGkK/A11Mr2hCKEIoQihCKEIoQihCr2+m8IwkN1sZpLrGDbjbVzf4qjXxJA50lxOzdygbrDcSe29xqxZmN7lpGNzIxPE6nhbTuualzSezwXd8ykUtMKipDGfKN1f91MKMHgmxLgdZILgeHCNfbe5/pXm+IzGsqxHfQbqyxarbH8LPlbsq/sbebD4LEddiusdyrFAigkseLNci3P3+FbDAsLkqrvZs1ZGmILi4p/tTpphcAJhJGGt1eREvcWvdQxFhfhbjWtjwKT8TvLX9lYdqo49NuIAAXDRac5HZifE5Qo9wqQ3AB+J/ok9qeihtr7RfGyGedVzSBSVAOUWFgACTw+0msHWuy1DhH4L0rDaOMUbGSAdfPVcL9dV7r3Xk3Ek4mxGRw2Gnku8tJVK2J51DT5FOcNoD5029pNrBej8GNEVO8v0JPPRP8AZ20jBIJEKZlvbNYgXFr2vxtSonyRHM0arWVTIaiPs3u07ilsdtySZAkjqwV2cHs3u17i45anTxpyWeaUWcE1T0tNBIXsO4tumkM5VgyNZlIIItoQbg0wwPaQQCk4pI00coa4Xyn8lNDefGD/AIh/oxn7Vqw9qk3zLxP3jUg2zFdjfDGjjPfzSP7lFOCpmS24lVdfROF35xduMbDxTj7jShWSA/FsnRi1R09FnSbef0swzpAYnlysephRlRjYMrooIsCDck8K2bMMp56Ltmt+Ky1lFjNVdjzIbaXT7bG2jgnRVw4AZB2klxEZzqSkgOV8tw6ty4EVHw7C46qG4dYjf+3VjXYjNFKWmxB1FwDodQpXczpJiTE2mSZY5Rla8izLfkSDGHJvp6x9Y0qtwd0MZkLswHLuVdNiDXt1aAeoV02htbZ0zI6PHa9nRg0RsfjC4Gt6zmSjmFnAJuLFXA6PUBvluW2ZZ8DeVSDmyMrEEcCpGpBFxbXh400acxj7rZanDcYimaY6kjuuproq3lkN8FiQwkjHwZYEHJ+ra4vccr8RpyqVBISLO3VTitK2KXNHq09NlpVSFVooQihCKEIoQihC4mkCqWYgBQSSeAA4k1wmwuhYPvdt446YsMxVWIRQOCaat4sbWHgfCz9KGsaZZDa/XkmRmldZmq52du4xKPOY4YGYEmWSNSU8FvckjThzqPiDKirIEA0A0PerugrIMPhdmPxn0Vt3m2zg5VSP0oKqkkiON3vbQWPZGmv1VSUHCdTGS+Q6lZ+srYpQGh3ksw23g4pZnZWcpoEzWBsO8C+t7mrmnxaXD2GniA0O622F8LU76drpCbnVMxs6IcveaHcQ17vxAeAVw3hzDmbjzKX/ALNXKWEVwBe+UkW8T3U2zE66Z7Wl59VyooMNgic/K24B3smCsxsATc2A1PE6CtV7JEBctF7a6LzL3jVudbtD4XK+pNnbMjjijQRqMiKvqjkAKzjmi50CkhoOvNYbvjIGx2JI4dYR9Hs/dUN/zaL0zB4GNo4zYXsqNt7Zc0sgMcZZQoFxbjr3mnGzRsFnFZ/HaKeWpzRMuLDZRv5O4n9Ufev40r2mLqqb3TWf8Z9Efk5if1R96/jR7TF1R7qrP+M+iVwuwsQroxiOjKeK8jfvpL6mItOqRJhVXlN4z6LWmW/trJudZ5KxLhleQeS1bYESPhoWKKbxre4HG1q1lOGuiabbrQQNa6MGwWQ9I+G6raEoXshwjgDQC6gGwHiD76hVLQJO5eg4FQ0lRRgviaSCRsFW1wKSAlowxvqxBPvPlTkeIVELcrZLDpdT5MKoGm3ZtHkldpos9uuOYgsRrY3axY6d5F6cp8Unh+R36pqbCaOexI5cio1tgxXupcEdxB+0VYfaKocCHtBB0sq+ThilcPhJHqn79YBmMT5flZWynxuRaqY0ocbjS6zs/CkTXFrJtehSmxNuejzJLHcZWuQODDgQbd4uNaGxyRkEHRQTw7WwuDmEOt0WxLjcPiCJIJI5HXVSpXOvOx+MPI1Z5mEi26fkgnjGV4ICntg7XTExZ1OqsySLzSRdGRhyIP1EUsEEXCjyMLSAVJ11JRQhFCEUIRQuLOemLbrxwx4WENnxB+EYD1YlI0Pi57IHOzUiQAt1TU5DWEpq2y+rXC4FLBjZpSObsdSe+12Plaquvkc+VkDNlcYTEIKd0rt7eqe7W3VwmHA6uFZJGDMWnkbgGUWygWJYsANBbjWkhnkyhhNmjos/PEzMXgXcTzVxwmyIIgMkMSMB8VFGvgbXqK6V7t3FSmRMaNAAoZthYSEvfC4dBfsO5Q3Frlmz8Nbi2pNr1H7MX1aFNOI1Z0LzblquJNp4aL9LgYhmaxDRiy/FuOZIvejL0CjunqHbuJ8SVAb6b34ZtnYiOPF4eaaS6qsTLfIzgEWBOojvc+BqbRMJmHco8rniMkm6yjdvDdZi8MnEPPCD83OM31XrQVDrROd3Kvh1eF9RisurdfOG05M00rfKlkb3sTUI6kr1ijZkgY3oApvYe7U88QkjCZSTa7WOhtwtVHXYhFDKWuKravFIYZsjrqQ/IvFd0f0/6VA9703UqN77p+hXv5F4ruj+n/Sj3vTdSj33T9CvDuZiu6P6f9KUMVp3aApD8Zp3NIAK5eOxIPEaGm9DqvH53feOI6n81pe5kl8HF4Zx7mIrW4e7NTs8FeURvE1Z70x4e2Khf5cRH0W//oUzW/MCvQuFJbxPZ0KadG+1o4jMkrqisFIzGwJFwftFZ3FqWSYNMY1CTxS5kXZyuNuStu2Mdh5IWCSQsezwZSbZhe3O9rnTWq+hiqYqgdoDZZaKuj3bJ12KabDwGHlis0URyEKLhSxWwtmbix11NP4m+aGe8LiQfFSIa54YPvDfnqrfu/h1jjMSLlVTcLy18/G9X+AVT5oXCTcHmolW8ufnJvdRG0MPhXxbxTxwuHCCzquYNrwJHAgrw5i3PSc2OZkpJHwkrrah7WfC4iyoHSHsGLBzKIUKCUAxlSdCNHUcSNcjC3iKRUsMcl27LT4RO+rjLZdbf0fqnvRHtojESRyOSZbXuSbsNFY31vYEX59m9Lp5LOyk7qFjtKGta9otZbDVis0ihCKEIoQvDQhY/h2OP2xnLBo42JUA3ypH2VvyBZrNbjYm9uFMf+y/JNVD2SObC3W2pT5dtOmKaePDyYliWCqgbQaAMSFNhlHdzqFhkLaqqfKSBZXOJymmpGRNBuU7xGP2hNIso2fEjICFaUgkA25sy692mlz31pQylYCDJ5LN56h7riMKs9IuP2q+EaIlH61lBjw1nksDmuRHchbqBe/cOdMyGmLbR3JTzGVLCHTizVlmH3Jx8nq4Of8AeQr/ABWqMGO6Jw1EQ3cE8i6Ntpn/AIVh5tGP+quiN3RINXCPxJeTcnGYMq+IjVQ91Wzq2vHgDppT8FRHSvzS6KRTU78SJjptSN1dOi7duaXFx4gBerw8nbu2tyrWyjnrapUuJQzQlsaKjCKiikHbW1C3VibGw1qrISha9yvnnbuznw07wy5S62JKkkdoX4kDvqvkkDHWK9Rw6qbU07ZGjuV63O20kWDiUqxPbOlubtWNxSlM9SXNK8+xzEo4q17SNipv8pk+Q3vFV3u53Mqo97xXsAV5+UyfIb6qPdzuq6cWjGhBR+UqfIb6q63DnX3XPe0fQrPsVvCmdvg5CMzajIeBN/jcjZfnEDia2sHDk74g8EKqfQue4uabXVn3W6QIIYlheLEZi7WsqcSeHrjXMclvldnjpV5S4bLTw5XG9uis6SIsaGOP7Jt0i4h8Z1JiwmLDR575oHGjW4Wv8moNVd+wPktvgRZSF+d7dbfiCqmyt38VJKEEEikg+urINNeL2FR4o3ZrWTfGHZ1lCBE8Egg7jopeXcnGj9AT5Mh++pfZOXlpw+cckym3Sxg44WT2KG+y9c7J3Rc9lnH4Sl9kbWxey88no7hGsrdakiqNdCGsADy9tKiY5ps1qvcBpzLOY53FosnWN6RVnZHlw+QoVJaOTNcA3y5WUAX77341L7WSIWe2y1TsBa/5JQUb8b6YbHwKqJKkqOGXMFItYgi4PkeHKoVU4OborDCKCalqLkixCqGxsWYp0cEizfb/APBVf3q3xKDtYCF9HbMxYliSQfGUH28/rq7Y/M0OXnTgQS1O6UuIoQihCg99domDBTyA2bIVQ/tt2VPsJv7KblfkaXJqd+Rhd0WQbuYiTCq3VHV1UMxAJAOthfhcn6qsqOkiewGTd3JZl1bLG4vj81Wtu7WxJxkOFgnmjWQxKyxyOgYu1hmCkXNiONQ6yGGkzdm21hc+S0FBU1FVF2k7i48r8lrHSVKEwQQfHdEHkAW1+j9dedYU981S57iTb91ssChD6oX5BQ3Rbs9mE7qt9UXTwuT9q+6t3hZDbuKh8ch8hiijG1ytCjwL81t5kVaPqYwfiK8/GHTn8KXGAfuHvrnbNISxhs/QeazvpbUqcMh/81v4B+NVOJyB1gvQeB6R0TpXHuCddHO2IcJg3eZsnWzkKbE6hUGpHADU+V6bpXtZHc81Ox6mlqqwNjF8rf3XW7PSARLOcXIuQsMgRWJzWC9gAn4OyX56vx5URVQzHMm6/AssTOwab21vt189fRVTpCkzbQnPin8C1Gqj96VoMBZlomDx/NSmwIi0MQUEkjgPM1n6pwD3EryzH2ulxOUN1N1K7XjGEiDsYTM5siytljHeW+VbTTQa1MwChGKTuab5G723PgmfZPZ2Bz7ZjyUdsra8s8yQ4xEHXXEM8QXKWAJyllJR1IGnMHz0vMa4ap6SldPRk3bu129u4aIFqk5XgDvCkMbgHiNmGnJhwPt+6sZFMyTVqg1FLJBo7bqs7x0ZDyHtaSuLhj3m2pFxYEgEA5QSFzhmyesURvTM8FbREFo8EkCVN+2ApU6NlsOGhXNlsOyLXyghQWB6xX33ynRPRkBwWntgHHDD4393aI+96zBaeh81pBKDrnb9WFPtg4eZcRGTFtEKG16zFRSR6gi7rckgcdOdqUxpvsfNR6p0boiLsv3NIP7K7Y7FLFG8jeqilj5AXqQTYXKqImGSQMG5WdbK6SZTMOvjjETEDsBsyX5kk2YDnoPDuqGypcT8Wy1NVw61kJMbiXDrsfDRWPpPwYl2VixocsRcfuEPf3A1bUT8s7VknDdZ10PjDx47qopOtXEYRXYMFukqkFkIvxFyfI89atMTDnxZ3NtY28QkMeRsVqW2d2cNLG/+zwGQq2VjGtw1jbUC/G3CqAhp3CnRVc7HDK8+awfbWERBeN7MXUBXDrZSDcnOoJs2UZtPVY21rkVLDKS1XVRiFZBEHAgg731/Jap0Q7yekwywsuV8OUPG4ZHvYr4dk3HL20Mi7MZOioJyXPzdVoVLTSKEIoQqzvxhkljWOS5QFpGAJFwg0DW1tc3/AHaSYxIQ0pmdgcw3WdRyKMMy/Gdw3sFrD6/qqXDDM7EGyfhDbW71m5HxilLeZKpO7MQm2/HpcLLf/LTQ+wqKrMflywSu+n6LRYcy0LG/3qtH6V5+zAneXb3AD7zWJwJhAe7kt7w2z7x7u5THRTOkeDYm93lY6DkAB+Nbighc6K4VFxXXxx1+Rx2aFcJ8WjgDtcQfd7aVWYcahoaTZZcYpC3qlBtBe41KFOQuHE472sVlfS7iQ+IhAB7MR+tv6VVYi3K8Ar0Hg6QSwyPHUfknm727IxmyABpKskjRkkgZr27XgQO6uxw9pAEmtxB1HijnfhsAfCyN3ejVuuDYhkeJC11QnV1Pqm49Xje1EdH8XxbJVdxIHwlkQsT16Kq79/8AiGJ+f9igVFqLGQq9wQf/AMMfh+pU/u/MyQxMhIOQf9j3is9VAOkc0ryXGZXR4nM9m+Yp1vThjjokCWWeIkhSbB1I1CsdFbQEX8udWvCuKR4TUOMovG7S/QpD5xWMts4eqj90tiz4WXrcQOqQforoxkYcCFUkDKbHMbH31oOJuIaOqpTDS/E48+QHiuQsNMc8mncpvaO0XlOui8lH395rz+GERj4VEqq18+nLoo/qoL3YbLzXBPWswkzC9i/7YufaTW5pKqQQNs4DTqtdRULHwNdkedOQXS4eDSybI0ta0rj1QQPcCQO65qT7ZLe2ceak+7Y2n5JL+C6GFi5QbKPliGH3VGyju81N7SQaZ5f/AKj9062ZhUE0TCHADK6m8eLe4sRqFIsT4c661ovsPNMTyOdE4F7z4tH53WhbVwnXQyRE26xGW/mLXqU5t22VHBJ2crXjkVg2KwUiyGBkImvlycyeVu8HjfuqqLHXyr0qOsifF2wd8K3DEYPNg2hk1vAUbx7FjVsxxYA5u4XmryHzHTQn9VguwoxhJkxEAyyIGtcsy9pSpzLfUWPvt3U1NjFVKzI/VbP7PUdgbH6K4x9JWLHrLC37rr/1Gooq38wEw/h6A/KXf36Kl7S248glzxnqiwGVWYKtvUW/krceOY86voIm2DhzWSrJHMc6A7DRWboUkUYp/lNFl04WUhtb8ySeHcfCo1RcSkJwfFStf00W1rTSjrqhC8oQsq6U5nk2hhMOmc/Blyq37V2awIGh/NnjTRJ7VgurKKMewTOtc7BR8W72Ky3aIqi3JLFBYcySTwtWjFRAHXB1XnpoalzdRomfR70f46DaPpc8SrGRKRZ0Ju/Dsg3GhrI43TyVVO+OPcn9Vr6b4A0HkP0Vp333RxOLljMQQKiEdt7ak66AHwqowzCZ4IiH23WowfF6eka7ODr0ULg94otmr6HiA5mhLZzGAy9slxYsQT2WHLjetrQUsggAWN4ikbXVrpmbHqr7sRjiYI50FklUMobQ2PeBeuSSBji08lVNwyRwvcKv7a3yjw07wtG7NGQCVK21AOlzfnUd1W0aLRUfB1TVRCVrxqqdvDiPT5RMnYUIEyvqbgsSezpbtD3VUVsgkddWcWMR8MA0kwzE66K/9GeIywDDWu0eZi3I5mJ0HGnqR4Iy9FTy45FitS+SNpGys+1caMPBLNluI1ZyBpfmfaalk2F1JgiM0jYwd9FhO3ZPSMRLMOyJGLWPLwvVRIzO4uXpVDGaanZEeSsscMkEEV0BDxoYmzAK5trHmIskncG0PC96jnCO0lvI+wK8zxTCDU1M00Tr6m7eajdl7yCacQGFo2Oe+Y6qURnIIte/ZtU+fhN0UXa9rcdyoYaFz5g2+q7x+8wSJJmRm6xnS2bUZFQ8SOHa4eFQ8O4bdVg5XgEd26scXwaShkaHvzXTrZGOkxAGWBg0n5pL3ZxfVyLdiIfLPHleiqwDsXZO0BPQJilwV8zDI92VvUp/LiMSjMg9EIVmHahDnQkatcZtedqlsY6JgZpp3JQ4koqQezyMeS3S4doe+1k1xe1sQi5imDPAf/Tjn7aUXuA5eSuMExijxSp9naHg2J+bp9EwbeSb9Tg/8gfjSO2d0HktqMIi5Pf5/wALqHeNwyk4bBmzA6Q2Ohvob6Hurnb5TcgLkmEsLCA9/norqOkiH9RJ70/Gu+84+hVCeHZ7fMPVA6RcPe/Uy37+xf7a77zi6FH2fqgLZglP7xsNzjm+in81LGIwuOqQeH6odPNZO8g14/VUsYJUPGdtrFWbeJKRgyOvcabJJnFcOC1ISvtFRHmQo3E7QKrLCLZJGjY3AuGQGxB5esauqaB7GDMNljsQnZJUF0ZuCVLdHm0BHj8PZst5FUi/rZhlPs1GlRK2FweHqO2Z+Rsf/a/ovo0VFT69oQihCzffrA/7ZJilZusgwqZUFhfM0oBzcuLUzILfEN1MgqQGGE80j0kbdtCMNGdZEDSHnl+Kp8zqfAeNWdI1rGGaTYKgxCc37Jn1UrvZj5sHLLi9CpiihgS5ylyWZmdRa+WxPt46m1dLJlbmAutBhtF7VO2K9guN3MVLjpcLjVIGRZYp1ucgI1+DXva6njwUX4Cuxl5YMwsVzEKUU0xY03HLwWVdJJvtPFfPUf6FrSUX+ELP1H+Qrcej4f7swX/p4vrUVS1P+Z/iVZM2WSb/AH/iOJ+eP4Fqtf8AMV6XgX/gs+v5rnYn5s/OP2CoU/zLyf8A1BP/AMkPBX3o+cK8zHgsYJ95p6jNnOJVLw/877dApDb+20xGAxgVWUpGw7QGo4XFvEH3U8ypbK12my32HwllXFruQsnqOAbL0E3U3uvKcOWWTF4STCzG8mGl64lQ2pK2jIVxz4gnx1Fy+qpZYWttqFgpsLrxVPkiabXNlJS4fZ6zdcuLVzGjiK6v1naRk6qRiLSIA3ZJ7Qta5GlR21ZZE6Iuu0p12G1EsjZDCQQRe2gPeojZGFwssCjETIkkUjsiSqzoc6xgs6r61spsLgXOtxoU0lUYWkNNrqwxqgknqmydmXNA5dVM7axkYhMWBx0EZlHw+IlM3XvyspSOyi3dwGgAp2kqKaN2aTUqoqsPxGYW7MgDYcgmuy4MkMaBlfKts63s1idRmANvMVHnkbJKXt2XkmMQvirZGP0IKe4zAhkdcjOVRHYq4UICbjiDc5Q55+oR3XpxJLUXEezSt5wvhbaFzKt7xmdoAqvjsP1b5b3FgVPep4Hz5edLjk7RuZeq003ax5jukEW5A7yB7zanCL/CU7I4NaSeSu/920/66L6LVz3Y463WbHEkQ/AVyejbEfrovc9Hut3VK+0kX+w+i5PRtiP1sP8Ar/CujDXgg3XPtJDqC0+n7ps3RhijqJYPfJ/JWxixKNjA0g6LEzQ9pI545lIf3Y4o3tLh9ND2pPP5FLOKRHSxSBAeSqG82zEwjT4fEZTiB1bRsmcrYgX1NuV+I51Gc+eeojki/wAfMLoDWRkO3TbcJ1GMiLDtZ48rFGcL2tbgcC3AMeB15VJrM3ZG1gE9SD4ri/P8l9NCqRLRQhFCFQ95cdAMe8Mua8mGQm+q5EMrG/8AqpLfikDBuU6ISIjPyCzPaONaZ5JW9aS58hyHsFhTWMVAGWmZs3fxWaa4ySF7ua0XpDw82N63BxKBJGkc8OtjJa6upJ0W4YAX5qdddLPDpoY52umF2rQskkZ8TDYrjcGCXZ64bAugMs3WTTANrHm0WxHZYARlSATxvw4rxOpZUVBfGPh2HgktLiPiKzPpJFtp4r56/wAC1ZUZtA1VlR/kK3Ho/P8AuzBf+ni/hFUtR/mf4lWTNlku/o/3hifnj+BarZPmK9MwH/wWfX81zsT82fnH7qgz/MvJv9QRbEx4K87jYcSNOh5ov20/RaucqTABd0g7gpPeLY/U4HFNmuTE/AEDW1zqTrpx+2pHZNjabLc4WXe1xBx5hZRURejkKV3aw8WLlMSYWY9X+em9JVY072I6vnqQoufZci4fh0bIRI47rEz4/WNndGzYGw0ClZdm7NL5I2nu4fqXLi0jIrMci2uUGU3fRTwBJqI2mDmuIboOakOxesY9jJHNueVtQO/9lF7FwuFaFWnErSySMsSRsql8qoWALdnN2rgEi9jbXSkU8BkjLgL2U7E8SngqRFG4NBHNP9vbLwsMAxMEE+Jg1EjrOEaIg6iSMxkgDmeXO3GpVPRxTm17KoqcdxCC4fbyGvh1XuzJFaGNkUqjLdVLBiASdCwAufG1R6iHspDF0Xj2MzGaukkO5KksVjrKX6wLmRVcPxBGZc0VlPaOYG37IqnjM1NnjDdHLfcPYhBX5Ke33g/vkqvtjGiWUsL5QAq345V7/E6n20U8RjZZy9MoqYwRZXb7nxTJHykNxykG3lrapQJuCpMx+6d4H8lYv7/cP/hJvppVvZeXleHp+g/wcv8AmJ+FC4kz0/xcsFJ/mr/LQhTkfSuMoPoh1AP50cx8yrNuGFwvmUY1Auk16UgpJGD1Y3Pw/wD7dHuojXMj2gdFUt4trjGTNOYwmYAZbh/VFuNh9lUNf2kExaD6rcYJDG+jDnNBJJ3Sm6KN14yCbV4c3UZLWz/pi3xOPDX1qahke42JPJGKsjjZo0LeBVgsgvaEIoQsv6Q8CrbVwZe+SePqjY2JAZxYH/mCmXPdHMxzVbU0bZqGZhWebWJinmiA7KSOq345Qxy39lqrKhuaUl3VTqXhekmhY65Bt6qTw3TTi+sy+i4csBlLfCXIU/O7+XjVrmDWKkZSl8xibyKcYnprmRw0mBhZgGAYOykA2uNVJF7DTyoY4P1CKqmdA6xUDtHE/wBpSNjLdUZjrGDnsVGX1tL3tfhzqSMXNOOzy3Uyk4e9sjEofZX/AHb35OGw0OH6nP1KBc2e17cDbKbe+oEmIZ3lxburEcMkNH3g8lV94JvScRJOBk6wg5eNrADj7KjGcE3Wnw+M0sAiJvZRb7bXC9hlLX7VwRz0tr5VdYdgb8RYZGOAt1XmvGtA6prWyA20V56J941mmmCowyxrxI+V4VDxujdgMbZpPiDtNO7xVLhGGuhe+7t1dd78VmwWJFrXifn4VnIuJIp3NjyEEm3JarD4i2qjPeFj2Q1NE46L0EnRPMXvVaEYdYgqRgfBjRZZPjSTkasL3OQetzNa+kwZ9TGyR7vhI25rzWuxWOlqJBG347nXkPD91BbM2g64tcTMTIQJAbWv2o3jAUcAozDQWAA0FXlRhxMBhjsAVQw19phI+5/NcbRxAkgiiA1SSRiTwIZYwALc+yffUXDMIkpgQ8g3VjjeNsxCUPa0i3Wyl9hb2TQdonNKLDPx61R+jxAPrWHCT1hzvTdVgOeQPiOVIp8Zb2fZTtzDl1Hh+ytWGZZEDogjR7sqDgoYkhRbkL1kqsmKZzXHULC4hH2tS57TopCDdZ8VCSsir2ragnhY8vOkxx526Gy0vCUZo5xVnUWIsmuL6P5EjaQzRkKpbRW1sL6Ul1OQ0m69Fl4pjYwuLDp3hVvEbHIVu0PVPI91RQbWVWzjaOoIiEZ+LTcc1mq7tH9YPon8alGvHRW7eFJCNZB5Lr8mv/M+que3joljhN3/ACei6G7I/WH3f1o9vO4C6OE+sisAnsALcABz5VaDiF7RYNTH2PjvrIVw2IPcPrrhx+U7NCPsnCPxn0U5s7DpJh1cE51mRZV0t1bk2ddL3vpWfrKqWWpLpBuFYQRew/cNPwEEtv1SuxIQcfgohfMZFeQXNuJdQR+ygHtJp6lzF6z+MVsocIwdD/St/FW6pUWoQihCgN65I0ETyFQA+UFrWDEXBueHq8e+1dbHnOg2XHS9mNXWBWP79YAjHSkEdvIw9qj771TVbsshV9R8U01GwQyg6c1Vl2YiuWAIbmQfbzrntLi2y0WH0lHVNFZBcZv3XGN2YstsxbT5v4V2OpLNlKrMFjqtZHH0/ZS+wMKsaBBcgMePj5UOl7R1yqzFKZ+H4ZJ7O43bqOqsGFwasHJ0CLc2vckkKAPaRrTgjBuvL4eJsVcHO7Y6JJoFsbDWx76Q5ilYZxXiMlZGyWS7SbFU3e5e2h71P21v+DXfcSDvC1fFLbTsPcrB0PY3q8RiSQTlwrvYcTkZTYX561Xf6jwGaiiH/a3mqKiPxlaRiduLiIMSgVgRBK1yLDLqBx1ueNeQ+7/Z5o33/EFeUnw1Ed+o/NZ+K0W63NlEYnDOXYhHIJ0IVrew2r1DCquBtJG1zwDbqvHMZif7dJpzSXoz/q3+g34VZ+2Qf8jfMKs7CT/aUejv8h/oN+FHtlP/AMjfMI7CToUeiyfq3+g34Uk11ON5G+YXewk6FaHsgEQRAggiNbg8eHOvNcScHVL3A6XVPMLTEFXTYmI6rAyScwXI8+A+ulwm0V1oKB/Z0Jd4pOHF5tmyXNyqspub8/wNKDs0S62o7Sgc472VH2g9o3PcrfZVdyVdhLQ6sjHeFSUw7ngjHyU01kd0X0R7REBq4eaVXZ8x4RSHyR/wo7J/QpBraYbyN8wl12HiSLjDTH/lv+FOsiOa7hYDfwUSpxGnbE7LIL2015psu7WPbhhpvauX+IitSK/BmNF3tXmL63E5D87kqm5ePbjFl+dIn3MaYfxDg7NAQfAJHZ4hJu4+ZVgwGxIYCqtiQ7dTeaNRezABsodTa+cCw4n21jqirkne+RjLC+l+l1sIZ6h1Ixjo9RYA+hT7o5wsMu0usiZ3EUecu4AJdg6tcch2gBbu41bUIdu9ZzFJJHVhDwBlAGi2MVZqGvaEIoQoPfTZ3X4OWMcbZl81N/uIpcc5gd2nRMzw9swsWV7yAzQYfFKpIEYjlb5LK2UZvNifbVVXjtj2rBoVCrsNnLmsa0k2VaYAnkarWtJGl01FiGJ0DRGHuaOQXQiHdXCSFLj4sxRn/sJ8UvhlCnSnInknVarBcUqMZgngncL20+qksNjshOmhBUg81PLQ+Rv3gVMEoCz32Gr2izXNKBiV8fdSS66ag4MxKCoZIA3Qg796qW9y6RH5w+ytpwa//Iz6rVcVM1jee8KS6JFDY5ozwlw8yHyOUn7Kc/1AJGFB43a4H1WYpfnWqxbv9UkzFg14pEWwt2SAbt+1cHhprXjMmKe0PjbbmFdU92yNJ6hZ0p0rQDe69A5JTZ+3cV1yYdcU0UZdUBspCgka8OFbijwegkoGzvhBdbqdV5TitRM3EJGB1hdSO921MZg8QYVxzyDKGvZBa99D2bX05U/Q4HhlTHmdBb6n91XVE80brByhfywx3+Jf3J/LU37NYXyhHmf3Uf22bqj8r8d/iZP9H8tH2awy/wDhHmf3R7bNzcrfgpmaJGc3ZkUsTzJAJJ8zWGqo2RzuZGLNBOioKgl0pcVY7v8A2eqopbO7ZrC9gGJ4ceQp0A9hYK6AeKEBovdJRrJHgZw6lQzJluLXDEfhQAWxm6RGx8NE8PCjNgJmxMI/bB9wJ+6mIB8YUTDwTUMstNCDuFWeULXXJ1XVFgi6jtv44Q4eSQi+UcL2vfTj7aiV/wD47+8WSXy9kM9rrPJ98e6Ee1/wWsM3DG31ckHGXcmJhiN65joqIL6DideXEgVLiw2O43TkGJzPlb8IAv6KDMsWHYIWVijRtKw1zSFgWC24qiAi/MsavoqSeYZg093h/K1s+K07vic8W2A525eZV76INhdUk2IP6chUFtQiFuPi1wbeAqypWEN1WYqMzp3PdzstFFSk0ihCKELl1vxF64dQjfRZlFsntbQwJ+P8JH4h9QR4hwCfnCoUTLNdGeSuI6ktMdQNwbH++CypoczIL5bsqknS1yBc91qsMElDXPa4X0VlxbSCWBkzf7dKbWwUmFnkgcnNG1tCbEcQR4EEH21pRBSzMDy0W715zJCb5bXU7srZcgQvLcnTs69kHmx5Emw9tZCpqKOap7CnZoNyFazU1ThVJ7VC7K8207k8GEU8j7DR7LGdVWN4yxUbvB+i7fZwBscwI4j/ALiktpY3C7SpP26xWM2cG+SZ7T3eSYKp602OhjXORp6xQale8DWrfCJzQSuIIS2cS1GLOEMzRpqLJTdvdefBYmOVF6yYA/B3spRsyl81rgAWOq3F9QKlYziEWJwOpZDZpA1G9/D+VYMpJWxdsBzsrLtfftoyYzh73XUkugubg5A6XZR8rQHXuuclScCsfaRs3Pp/KamxIwyABv6KirjPD6/6VoPsryEvoroca23i270m2C6w581r62+qpbMVGHNFLlzZU2MEOLE1jXZcyP7KPyvqNLHE7B+BdPBjzvL6I/so/KHuNH2nZ/sXPsW7/lHkgbKPyh7qPtO06Bi6ODXc5fRTEW8eVVTq/VAW+buFu6sfNNne51tyuH/Tsv1M3p/KncB0kmOEReihgAQT1pF7k9yacacZV5W2yq4g4NEcYYJfT+UltnpGeeLq/R0QXB/OMeHAeqK5JVlwtZdm4NbMzI6X0/lRmyN6ZI5VdY0ut7XzEai3IjvpMMpDtlGi4HgpnB/aEqxP0g4u9ssS8/VbgRccW8qtsPd7VO2Pko2N4fDQ0DqhjrkWt03skMTv5jLaOi+SL996ucTooaWEubclZnh2SSvrmwyfLqTZVneje7GPFkediGI0CxjhryWqfDohVOLZBcd61fEVDS0tOBG3UlW7oY2aJYZ8ROBLmkCpnAYAILsVvwuW18hT1XSQRuDWtAWUp4W2uQqVtLExz46R8rMkkhCLGUW/xUAYggLw1tVdHJ2MmYBegyUA93CI6XGp5rza0qQy9VFDC2i9vM8x7Sg2XNZb62vk91PVGIzuNgVT0uDUwi7Z2vjst53dwbQ4aKNvWVBm+cdT9dLZ8uqppnZnkqSpSbRQhFCF4RQhVDfaDqpIMav6JurlsOMUhtc/NbKfZ41Gksx4efqplMQ4OjPPbxWV7+bK6rFSAepL8Int4j2Nf2EUmJ5gqGycrrU0x9uwx0J+YD8tkvujsTrb4zFyiOJbDrZT3AAZc3rPoAB/SrbEZ31B9mptj8xH5BYyjjZSffT/ADch+pUxtzf3CiJsLhIS0bEB5ZNL2IOYD1idOLW8rU5TYL2EWba3mVAxOtdVMdmNyfRI4BVY5WYJm9VzwDDhm7lPfy0NVc12guAWRgaxxyu0PI96l8ZsuYB5sQRbKQDmBLtaygW5c/ZUOOqjOWOMG/NTJqGUB01QRa2neVCYnKVOfLlGpLoXAtzyggk92oq1ZE2RwBF0zgtXJS1bXxmxUauPwhYt1AVVDAIHdWe+Sz3U6EWfQadoX76kPwT42gbW17ivR2cSy9k67tbi22vVNdozRmSNlyGO4uA0pOXNqsiyO2VvI2PKrigpXU8T2i9/7ss/iNa6rka91voAPyVp3z2NDFFiDHHGpimhylAwPVyJezXYgnNfu4VDw6rkfPkLr7puojY2PMAqvgT2B7apsbFqs+C9C4XN8Pb4lL3qpGpV/LII2F52C9Ndc2yh4fiLKxpLOX9C8pNtFPLsour5D0VQkAmeXUA8E5+ypfsLOpWWPFFQ1xGQeqVHRRhuc8//AOP+Sj2JnemzxTVcmj1SsfRXhBxlxB82jH2JSvYouhTZ4lrDqLeX8qE3q3Pgw7Rrh82ZldmzsTdVKgAcgSWAqJVhlOwHr+ymUWMzz5nTbbaDmoLa8dpSwCqGAIVRYKASo08Qt/bVvwo3PI49La+KznFlW32GOAb38+ajpW4VacRS2a1gSOAaW8ssxG2ir235u0ByUXPmf6Uxg0ZbG5/UqfxZUZ52wg7BbRhh/ZuwlHqydVfx62Y3+ot7AvhUSrlu5zlCwun7aZkfmsw2FCqMssrRdXlcZWksxurLoiBnA8bDwqIykkkIIGi1OL4tTxN7HN8Q6KxdH+xVxOO64lnWIl3ZlCqz37CotyQt+88F4CuvozHJ8Sz9ViomiETBYetu9bWBT6rV7QhFCEUIRQhI4vDLIjI4urghh3g0l7Q4WK6CQbhZhvBscLNh1nUzCItE/EZoW4Six0dOyTbUgnutSGU5LRfWysYMRMGbKct9fqofevYWGXEJHNPNFCY19HluJYkt2WjZOIymxzA8GF++rCnr/ZLMDfqoL6eSszTA3PNezdEs5XNBiIZVIuDZluPAjMPrqyZirNnNVW6icNLqOxz+iS+jYg5ZkUEgB2UqR6wYDUedtdKr3Uz5iZIxdqoqjC6gPJaNPouodoxtoJFOXlfh4WPA1EfD2Fi8WumPd1fIDZjiB01Th2DKVBBzAjiOYoglDXNIKZFBVROBdG4fQqng1smu0Dgd1cEXGVdV0jv1QT0Utj9uvLFkKgFipdgfWK8Dbke/U+y9U9Hg7KapMzXE93ipU1VnYGWXGzj2PaapMeFqpehcIuvQ26Ep1eqUGy072B7SDsUXrrnkpiCkigBEYtdeZ7a92vupcLQ97W9Sl1RywvPQFOj0m7RtpJGPKJfvvW8bhFPluvH5Kx+YpJukjaR/TgeUUX3rSzhVMDax9Un2uVN5d/tonjinHkkQ+xaUMNpxplR7TLobp5sjeaZs0k7vM5sqkkDKoIYgWHNgPdWK4hpozOI26ALYYHE19KHSPAueadPBPiW6xIZGBAAIDMOyMps1te0GPtNXHDwjpKY5njUrM8UNdJUNhh+ING42uT1UTi1KOUcFWU2KniD3GqvGKts1VlabgaK/4cxWhwyi7OV1nk6ix/RRWFwBbEo8i5k6xSUXVmUEdkaW1AtV7GwRUwAOtlSVlQaqqMu9z6K37972PjFWJoupWNixXNmLG2l9AAACdNeNV8lNG2PtHG4VlhdXLHPkjaMztNeSrg2U7JGqoc0h4nTjwVb+sfAXN738ILpZ3RNaNFdSijgmkmfYnYDe7v2W6bn7AXB4ZIwO0bM572t9g4U4HOt8SzR1cX8zup2uoRQhe0IXlCEUIRQhV3fDZLSoJI7mSI3yA26xPjIL/Gtcr4i3AmgOLdQm5I8yokkbyFuoC9dh7SxA2PWRnS+VhrfVWU6hgPA0uWUSs21UqmidTuD3atdobckjsibHQSo8TYeBMTZo42LDDyEi5UEBurlvra63PPlUKIOAuSrGoED26AkjmN/qOnenm/pmR8Lj5MK0bxXinUFJFKPfKyMOOVrgZgD2hpV1Sytax0bnADfVVTInyPswXPcs42tiYmxjtArLHKqmxW1msL2A0Ufs3008qaxVrJaQHMC5vQ8lo+He3p6sse0gO6gjVBFZPVbsxsd8wupjdzZC4lnVpAhVbrw149/srXTYxJTUsUrGZgdD3LxbEcNa2vmjcbG+n11TbDbLeSR41A7BOdjZUUA2zOx0Vf8A4L1eOrImRCVxtcXVPDSSzSdlGLnZSkWGj/M4ePrpG4yslye8RIfUTvdtTr6orKV2NTVD8sWgXoGHcOQUcfbVhB8eSaY+AQuFDK9xdgnqhrkWVvjG3MaefGoofJIPvDc96kQsgxSGVtA4xlp0I2KdYLASzAtFGzgGxyi9j3EX0NLaxrgsXWvxukk7N7nacxsU4/sLE/qJPomjsu5Q/eOMH8blzNsTEKpZoWUAEksAQB3kFhceFx5ilsYGuBt5JyGrxSWRrZHnLfW+1l5LsuMvG64eTPLkTKqR9W3x88a5yAxCMLCykXOmt5L8SmADNdDutlT4XTgueXNAyn6FVzeuNIo44IUKkG73yPKSBqWZXYqtzwsL246WFrhtTNKS+QlV1VSRRAZCD/e9VxYg6dnMXQO8lyMoQWtlvxP41ZGRzSb7KJkaBtqrPs+IrEi21yjhzJ1sPbXnWISdtUudvr+qylTIZJTbray3rCIuCwIzcIIrt4sBc282+2rUARReC0TGiGAC+ywuaZnYuxuzEs3mTc/XUPDYTPU3PiqGFpklLvqpfZWHURySOxU5CVta5uSo48ADdjxuFUfG101Q67g0eCu4xlFxyUWuKu0knWOjDgQkbnXRe1JezcNQCfEGo1RUMivHa9vJWtFh8zx217E/lzV96Lt3S7emSx5ALiINmZyb6uzv2rAkgAWFyTaowe4sAck1jI2zZIze3PqVqFqSo6KEIoQihCKEIoQihC8oQqBv5u3Kp9MwRKSx5iQvPNq9wdCrcSPldrmxpstsVJiluMhWWrtKTELKryBO2XaE3WIt8YqtyEa9yw8Tbupp8LX/ADGys6aV0Zs1gPfzVlwO9EqRvg8YDPAwy51OZ0vwZWYjOoOtuItoToKktpJHR2JBChSVcUM4ljaWuB+iqDrZioN7G1xfXxA461RyRvY4tK9JpqmGaJsrbWIuuSLGx0PcePupqxUgPB1BunuysMrMWeTq1QAnL+ca+mWNe88ydBz7qv8AD8SZBTOjeL9FheIcCmq65kkIsCNSp2NDKmloMKrHvILDn3zTW58B+yKgTzy1Tsz/AJUt76DAIbnV/qT+n5okxgCmOEFIz6xNi8n/AN1hyvrkHZF+fGuNAAs1edYxjtTiDjm0b0UbLIqyRs4uovmFtbCx0ubX7r6d4PCuj4gbLQ8FsfPT1ELDYm36qSxW6M+OVpII44UcDL1zOpJtq91BLG9zm0vUQYlTQOyyP17lpqyojgpvZn/eP68h/eihP7nNo/4nD/5k3/66fONUQ3eFmOzcm+P6NMXgEOMknwriAhsp6x7kkADK8eUm5HHSplBiFLVTthY/UrhY4KBxG3p36wvIWMvrE6ngRZTyFmb3mtb7FFcAC9k727wHN5Fc4nbc8rKXlZmVcgY2zFT8puLE8LnXvpYgjZewTd3aBIx4I9eIjYkML21Gmpt9lR66oDKZ0lkxVyCKJx5rTNxNm9fjYwR2IvhH7rKdAfNrfXWDpY+0kzFZ+hgMk2b6q1dLO3lESYZXU9Ycz2I0VSCAfNrH92rCsc4tyN5q4roJ3syxsJv3LM9lL6RKIYiGdr+QA1JY8gO+rClMeHUftE3P+2UWkpXtOQjVS2LwrCVMNLiI1jjUda98qooPAlrZmF+FuLDTiQikxE1bs0Ed79f2Wg92hlP2szrdB1Vt3P2ThcQT6JGxgRjmxUnrO3NYCRe/IuAoHK54PSwCInP8xTb6uWQBvIaLTYYgoCqAFUAADgAOAFM3uo40XdC6ihCKEIoQihCKEIoQihC8IoQsw396P3MnpeAFpQbtHoL/ALSE6X8D4UkiykRTW0Kz5sQ4KrPGUZSLjKFJXytZ/A+dWEbGOZ8OhUSpc4uzO1XO2IxmEkdgDY2VtQeNwOI5VX1MdxruFf8AD+IWJppNjstLwO8EO0MEIZlHWOhR2tqJFtlddNRezHUW076jGRro/i0TVQySgqwWnS9x4LLoonWXqyO3myWvzJsNT421qE9lwtwKhj4+1J0tdWjE7Dx5tngmOUBRoCAo5AKbAeVcMc6zVRS4LVOzS2J+qYybPxC8YJh/yn+4Un74clHdw7gTzofIqV3T2Q02IyOuVlRmjaWJmQOCtsyXXNxva44U5DH2xLJL27tE1Ph9PhsZkonG7tDryT3ePbu1sESZYoGjBsJUR2Q+fbuh+cB7anU/COD1J0e4HpdZySqqGa6WUD/ebjPkwfQf+epQ4Bw3q7z/AIUb3lN0ClN3NqS7ZlbBYoIIChkfqgyNdGTKMxY6ZiOXKlDhmjwpwqIL5u8p+GsklOVytEfRBswcUlbzmf8A6bVJOITnVSO5O4eizZSm/ot7fKlnYe4vakGsmItdF1VekLYOEgyRYXDLGyqXlkjXtKl8qgtyub8TyFKaw1DC17vDxSe2EcgJbfuUSmD2Qls+NxMhIF0SNl9h7Nrjha9VhhZG7Lz7lo4nTubmhha0HwTHePF7OghIgwWI62RSI5cQXC24Fwl+0RfTTjapdFA2R2Yj4RvdRa+tqY26yC55NTnZEQ2Xhc7j/a8QNFPFF5A+XE97WHKs/i1Z7zqcjP8AEz1Kbwuiu7O/bndJ7r7gzbQm63EZkgU3YnQub3KrzzHmx4edXlBVvhhyQ6d/MqVib6cOBvmPIcgt02fg0hjWKJQiILKo4AClEk6lUW6c1xCKEIoQihCKEIoQihCKEIoQihC8oQq7vVuwuKjIAFzrY6An5QYao47wCDwINLjeWG4SXtzCyw7bGAmwsrRSqwFzbMtrjvFrgjlcE/g/UzOaztG2KkYcyOSSxuDySexduLhJryxmXDyaSKDY21sVIIIYE9+oJHOmcPw9lffK4Bw5FXuLymOJrXNvbZw/VPt8tsYOZo58KJEzjKyyIRcoAAwYEgm1gRe/qnnT82BVIdZoGibwnGYomGObbl+qndmdKWLyAWhkCgC5Rr6DnlYa04+lZC0Cc5T3rN4hUMinPZG7TsnGz+kaSJnYYZCZDdh1kgF9dQCGte9JbTU51bIFE94k72U9sTpI9IniifDrEJGtn629tDyKC/dxpM1K0R5g6/dz/NPRVDpCBZLba38w2HzrEfSWNxYEdWPAvzHKy3qghphTvc6511C0VPhslS0F1mj18llG0JFlkaTq40zG+WMFVHkL1ajEqtrQLlW7cBw8D4hc+KcbF2hJhmZ4HMTMuUkBSSL3t2wbcOVRaquqpAA4qTBg2GN1yjzUyd5Not+mxB+av8q1WGreN3KW2hwwfhb5/wApritq4w6SS4gHuZpFPuNtK42d0jrZvJNPfhcN22ZdIYbaLxOTJCZiQpyzO4BtqC6+s1u4kW10rRxPf2QYzYbk9VkqmKmMhkkda+wbyCk230xg7MS4fD34dVCLgfvX+ykGG7b3H0Uaeuo4G3s53joFHSrM+IWeaVsRiNOrBAdr65QkaC2lybcjrTM9QXQmEaA9N1nXVsssmaMAXV+3Z3EkkkGJx5u+hEfMd2cjQeQ4VCio22AtYBWcAlAvK4k/ktFjiCgBQABoANAB3AVPAsLBP3XQrqF7QhFCEUIRQhFCEUIRQhFCEUIRQhFCEGuHohMtqbKhxCZJ41kXuYA2PeOYPiKDtYpTHlhzMNisu3q6KnGZsGesQ3+BcgMPBHOh/esfE12nijZIHNcWuHNWAxJzmdnKMw9VRsHu+0LdVjEkSNy5C6BwwAGoawKk5TcG/ZHfermsxOV2UwuHajrsQqiQxRu1vl9Uym2e2GkHVlpYm0JCOCPnC1r+V6erWnFaS0rcsrduir6lsUg+B104fGkhuoVZHVgrNLmWNbj1gGAz24akakWVqxYowzWXTuCdoMIMrgNz3LmVIjKszZpJVCXJdigZbXaMGx4i4Bsq8AtgLL9ptZrBYLd0nDgYwulOo2AVh/tmMuGKsRbiUgJLaAOwK2JAuNbnhrV6KN5s642WffXsZ8Dgb3TbC4iAu5mEjXN1Km3ffNp6x0ty48adlErMojIHW4Vb25JJ181B4fCHE4uKAfGKhvBfWc+xb1IrqiKkpHym1wPVNxZnPG/mtem2nImcsqpFGdDrdky9lUHyr+zlrXkfZsldcElzvS6tjLKzW1gFQpNux9a8s6l3LaKGAA8ze+mgtblWpw2njZYH6JmmoZn3qLXvsCkcFtQs11jzSS37TDMo7sl1LW79ST4WFW08LZXZcxDegXX00zbudYHv1Vk2LuHi8Qweb4FTqWkF3I/ZQ8B4Na3dTuUBoaNgqh9E6V95HeS0bd/dXD4TWNLvaxlexc+F7WUeAsKSGNClxQRxbBTlKTuq9oXUUIRQhFCEUIRQhFCEUIRQhFCEUIRQhFCEUIRQhFCE3xmCjlXLKiuvcwBH11y19VwtBFiq3idw8MbmLNETy9dfc9yP3SKfZUPaoxpIjyVU2p0aYm94p42PMEFAw7mUhxfxvTUxEuttU7SxmnP3biq/idxsetz6Hnt8iSL/AEgvr7l8qabSRO+Y2VozGK5uma4S2H3bk6sBtn4oSA66rlI8LMeVQ54qtklo5LtT9PViT4pQ2/eP4TsbtL/gMb71/mvUfLiZOr9E66aMfEMmnd/CSg3Zx4v1WFZWZuIMSFU+SruQSSLXPn4U4+nmk0k1+qhUjom3dIdT3bKQHR7jpLEyLD8+aWYg8L24cOV7UqGgsDnt9ANuiRV1HaAtadD3KxbA6OUgHwsxlbiSsaJc/ObPIPY49lTWQsYNFHjkexuUE+atmA2TDDrHGqseLcWPm7XY+007dIueae0IRQhFCEUIRQhFCEUIRQhFCEUIRQhFCEUIRQhFCEUIRQhFCEUIRQhFCF5ahCLUIRahCLUIRahC9oQihCKEIoQihCKEIoQihCKEIoQihCKEItQhFCEUIRQhFCEUIRQhFCEUIRQhFCEUIRQhFCEUIRQhFCEUIRQhFCEUIRQhFCEUIRQhFCEUIRQhFCF7Q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034" name="AutoShape 10" descr="data:image/jpeg;base64,/9j/4AAQSkZJRgABAQAAAQABAAD/2wCEAAkGBxQTEhUUExQWFRUUFxcbGBcXGBYaHBsYHB0dHR0YFxkYHyggHBolHh4aIjIhJSkrLi4uHB8zODMsNygtLiwBCgoKDg0OGxAQGy0mICY0NDQyNCw3LDQsLCw0LCwsLDQ0LCwsLCwsLCwsLCwsLCwsLCwsLCwsLCwsLCwsLCwsLP/AABEIAOEA4QMBEQACEQEDEQH/xAAcAAABBQEBAQAAAAAAAAAAAAAAAwQFBgcCAQj/xABQEAACAQIDBAYECQkFBgUFAAABAgMAEQQSIQUGMUEHEyJRYXEUMoGRI0JScpKhscHRFjNDU2KCstLhFRdUk6IkJUSDwvE1Y3Tj8DRzo9Pi/8QAHAEAAQUBAQEAAAAAAAAAAAAAAAIDBAUGAQcI/8QAPREAAQMCBAMFBQgBBAIDAQAAAQACAwQRBRIhMQZBURNhcZGhFBUiMoEWI0KxwdHh8DMHUlNiNEMlkvEk/9oADAMBAAIRAxEAPwDcKEIoQihCKEIoQihCKEIoQihCKEIoQihCKEIoQihCKEIoQihCKEIoQihCKEIoQihCKEIoQihCKEIoQihCKEIoQihCKEIoQihCKEIoQuWYAXJAAri5vsoDaO+mDhuDMrMDbKhDHMOK3GmbwvfwrmYc08IJDsEywe+LzsRDhXCra7TEpx7gqtc+F+6jNfZLkpzGLkhertTGSE5TGi8j1LH6zLr7hSRK3Yg+iayhUTbfSNiYcXJD1jOkRys0aRKc49YAOGBAOnHiDU50cbYw88+i5HFJK+zBolo+k0D/AIjFfvQYX68rcPKoLpv+pVj7pltfM3zTdelvELwCN4PGR7QUYWHmPdUtlHJuXCyq55oozk1uFJYDpha567CXXTtROPK5D2AHD4xpc1MY25gVyBzZTYFWzZvSFg5eLmI81ky3HmY2YAeJNrVGa3N8pupE0D4iA4bqzYbEpIoZHV1PBlIIPkRXNU0QRuErXAuL2uoRQhFCEUIRQhFCEUIRQhFCEUIRQhFCEUIRQhFCEUISOJxSRqXdgirxZiAB5k0HRcLgNSqHtfpIzMUwGHbENwMjZlQHwFsze3KO69NOnhYbOOvQJkzXNmaqAxWE21iGzyMkSX0VsmUeOUZvebHyrrqgWGVqt6aOCwMrjfo39yora2yfRkzT7UHIdVhtWYd1o2Xx1INq7lqHA5CL/T81KFVTHRkTnHvJPoE7w2+sIj6uESxhLAGQHUWPAAks1+JPyr86pXYXV58082h5NOyYbTSSXLIiPEJOLpANwDhpH1ALlwvP1suQ6eFdbgRkcD2/01/VD6epZGXOiNh4J1ONinMScSzG5uc3rHW59tbSOnrGNDQBp4LLmenJ+Y+qbYIbIK/CrOrX4IXIt5nnxpfY1nQHySRUQc3HzKg55cKm0FSMu2CcKWL3zR8QxXsknhe1tb8uNdrqSIUfbVByvG1jv5KXS4ccQdlgBNlPnAbJd8oxLKhXiyMDm7iDGNLc6yLSL6Sn1Vg7hSuj1aHeY/dQW8WzUwuV8Fjc6ObOschUqeWZA1mB15VoMMnjLSx1iVHq6WupmXlLiO9MMNt/FROrRylbE2sqKGF/2AL6348+dSZqNkg6FNQ4g5hyvFx3rQthdJ7gA4iPrI9AZIgc6m1yGjtZrDUlbHXgarHQyMNiFY5YnszsK0bY+2YMUgkgkWRTzHEeBB1B86bOijBPr0Lq9oQihCKEIoQihCKEIoQihCKEIoQihCKELwmhCrm9W90WEGX85NbSMHh3F21yj3k8ga4QQLhORszOsTb81meM2jitoN2lzsHyjNZI42I9REY+vb4xJax5aVW9pI9xsNPJWrsIgZZ8rzrrbewVcxmPxgbqsPP1apcHqBe54EhgL+2/1WpEZAddwzH8lZPwUOYMjgxh67lRuI3WxExD4hsRJb40xIFvBpTa3tqWJZ3aNYke6cPjF5J9ullct2tkbGwuFLYiZZJyGZo1lYm49WP4M6n28TVhFhdRNlzsP6KofiIpJHCldZvXclM9xNpbNRZX2iczsw6uLq5XCILnQqttSbakmyiratwD4g2CMWA1N9z5qM3Hat4u+U+ilN5t6NkNhZkwkAEzrlRuoyWJPHMdQQL0zHgssL2yOaAO6yjz4pNIwtdISPFQvRJCJtoqkoDr1UhytqLi1jY+dP10j2xggqupo2F2oV76WNlRR4aJookjPXAEooUkZW0JHK9Ucs8oFw4rVcP0kElQWvaCLdFQ92tiPimdUKXVQe2TwvbQgGqTE6x4aHSONlPx6kfS5X0Zy33spqTcHEd0R8nP3qKqRiEZ1BWfbW4u3XtT6fsmc+4+JH6K/wA10P31IhxJsbw9jtUqXEcUkjMcpzNO+yhp92cVHe8EnsTN/Der1vEocfiLfNWUWAYbNGCJS09Db9VFYzAuCSwZW7ypU3+6rGHHYnfMzyKbPCjr/czA9ysu72E2nh1TEQL10ZHZaJg5XvBS4Y2OhUjkbc7zHywVDbjRUskEtLIWSLTt0d9hiFCzoYpQcrXDKA3IOrgMl+RNwe++lQZGFhTgAd8qudISUUIRQhFCEUIRQhFCEUIRQhFCEUIXhNCFTN8d80w6uI21Q5WcW0f9XHe4aQcTyUcbmynjiGC5UmlpX1MmRqzbZWPlN1hikfEOGcux0UfKXNyHy2bU6m9gKhvqXv8AhAWjjwqlhcJZXC1/Enu7ktj3xcCRo80cF47gRxJM5Rzcls2l3OpLML2NEE7IXXmF+7qqjGsToYgRFcvJ58h3foohgD62Jxz+CyRwr7FUOFHgKlHG4mf44wsrLi5d1Pine7u7uExGISN4dCSZJJZpGfKBqboUW/AerS48bqnuGUBrfBEFTJUSBrW+KmN/t18HDAibPhaad3Gbq2kmZI1BJJAJtc5RqOZq9oMYBkPtMwa0DnYXKnz0jo23y7q47vbk4BMPCJsNE83Vp1jOmYl7C97+NxVFU8TxOkdacWvpY8k4ynIA0UD0qbFwseEQYXCwpI0q3aOKNGygMT2gAbXtXaLHaeST4prjxThoZZ9I26qtdFZGFxplxHwadS6g8e0WSwst+QPuqTW4pTSMDWvTkGC1jTqxXPpG25h8ThQkL53Eim1mGmoPEeNU0tZAW2utFgdHPBVhz22Fisz9IxGHGeBnjfQEqRe1+Gvjb3V2kko5H5Zxcd6tuIIJJ6W0Au4FdLvltMf8RIfNIj/0VaHDsEeflbbxP7rEuw/FG6dmU4j6QtorxdT86JfuApo4Hg7vlI8wm+xxJu8bvIqT2X0jYpiRIkBOnBHW4+na/sqixXhykZaSAkjxH7KLUV1ZT2JZpzuE7/Ky84laNgMmV4xIWRhxBysOywubW431vparFFkhMIJvyPMeSjsx12fMQforDsLfTCKSpVoVY3PYXLm77oSfbapOFmaldlkdmafTzUo4pFVOAsQe9JybZT0oxGVZ8NPfq5QbtCxP5uXmEzcL8BbkDV+KlodYm4Vw6ge6IuykOG/f4Ky7O2q2HcRSksnAMQbqORPEFfssal2DhcFVJJHzBWpGBFwbg8CKQlLqhCKEIoQihCKEIoQihCKELwmhCpO+m85V2wkEnVuEz4ifT4CE/J752+KvLjbhTjIzbMgWLg3qqTux1WInGjLlBWKMC/VQi+Z2d73ldst2sWuSePCpr65tO0ukWidEYIGlm3M9T+wTna2P6iSZWVJ5HZWkYq1hl1WBIwdVGmnM1BpK589srfmIVHW4s/O2KEaNHqd/qqVjMPtbGSNL6PMC5AA6vqwBwVFzW0AFrVvW0OGMA7QhxVY6Fr3Zni5SuD6ONrTfo7Lcglp47AjQghWJuD4VJbU4ZCLNaPJKbTgbNCb7S3cfZzlcU0edlUjKxawJOhJA1Nr2rPY5Wtqi2OFtrLXcPMjpmOqJCOgWgdGZijilld0QuwUXZRdVAN7X4XY+6vPcYZK8iNjSbJ3iCqjEjWlw2v5q4Nt7DDjiIvprVJ7FUH8BWeNZAN3hVTffacU3VCKRXAzk5SDbha/11bYdTyRA5wQtFw9JHJncwg2sobY2zlmZlaVY8oBAb4+uqqSRY+/j4Vd00DZXWcbK5r6t9O0ENvfn06J/t7Z0IUzRt1YYgJCUbULYEhu/me69vEyaunjDc7dO5QsPrJy4RPGbq7oofAbPGIlSEsVEjBcwANu7Q+NRKduZ4HVWdXUGCEyAXsrS/RJ3Yv3xX+xxVyaDvVKOLHjeL1/hIydE0nxcUh842H2Ma57CeRTo4rad4vX+FE7a6KcV1L5XicqpYKCVJIFwAWFgTw1IFTMPiNPUNe46c1CxDGqesgdEY7E7bbqv7v7GmWCWKdVQE3SQPE9usAQ2ZHOquIn48Ffvq5xCWkklZIy3eFSUlE5wdE9m400VWxceNg1ljmQA2vJG2W/gxFj76nnDsNn0aBdUxo2A3y//AKrRu5kxMIfNaRTlfha/I27iPvrB41TewVJazVh2W9w3EO3gAdq4aWU/s+WeFgDI0kN9UJvp3qHuBao1JieV4Dr2XK2jgni+FtnK37u70opy9aGh58miPeVOuW+h1NuOgBrQiRjxdpWXkppYtJGkK/A11Mr2hCKEIoQihCKEIoQihCr2+m8IwkN1sZpLrGDbjbVzf4qjXxJA50lxOzdygbrDcSe29xqxZmN7lpGNzIxPE6nhbTuualzSezwXd8ykUtMKipDGfKN1f91MKMHgmxLgdZILgeHCNfbe5/pXm+IzGsqxHfQbqyxarbH8LPlbsq/sbebD4LEddiusdyrFAigkseLNci3P3+FbDAsLkqrvZs1ZGmILi4p/tTpphcAJhJGGt1eREvcWvdQxFhfhbjWtjwKT8TvLX9lYdqo49NuIAAXDRac5HZifE5Qo9wqQ3AB+J/ok9qeihtr7RfGyGedVzSBSVAOUWFgACTw+0msHWuy1DhH4L0rDaOMUbGSAdfPVcL9dV7r3Xk3Ek4mxGRw2Gnku8tJVK2J51DT5FOcNoD5029pNrBej8GNEVO8v0JPPRP8AZ20jBIJEKZlvbNYgXFr2vxtSonyRHM0arWVTIaiPs3u07ilsdtySZAkjqwV2cHs3u17i45anTxpyWeaUWcE1T0tNBIXsO4tumkM5VgyNZlIIItoQbg0wwPaQQCk4pI00coa4Xyn8lNDefGD/AIh/oxn7Vqw9qk3zLxP3jUg2zFdjfDGjjPfzSP7lFOCpmS24lVdfROF35xduMbDxTj7jShWSA/FsnRi1R09FnSbef0swzpAYnlysephRlRjYMrooIsCDck8K2bMMp56Ltmt+Ky1lFjNVdjzIbaXT7bG2jgnRVw4AZB2klxEZzqSkgOV8tw6ty4EVHw7C46qG4dYjf+3VjXYjNFKWmxB1FwDodQpXczpJiTE2mSZY5Rla8izLfkSDGHJvp6x9Y0qtwd0MZkLswHLuVdNiDXt1aAeoV02htbZ0zI6PHa9nRg0RsfjC4Gt6zmSjmFnAJuLFXA6PUBvluW2ZZ8DeVSDmyMrEEcCpGpBFxbXh400acxj7rZanDcYimaY6kjuuproq3lkN8FiQwkjHwZYEHJ+ra4vccr8RpyqVBISLO3VTitK2KXNHq09NlpVSFVooQihCKEIoQihC4mkCqWYgBQSSeAA4k1wmwuhYPvdt446YsMxVWIRQOCaat4sbWHgfCz9KGsaZZDa/XkmRmldZmq52du4xKPOY4YGYEmWSNSU8FvckjThzqPiDKirIEA0A0PerugrIMPhdmPxn0Vt3m2zg5VSP0oKqkkiON3vbQWPZGmv1VSUHCdTGS+Q6lZ+srYpQGh3ksw23g4pZnZWcpoEzWBsO8C+t7mrmnxaXD2GniA0O622F8LU76drpCbnVMxs6IcveaHcQ17vxAeAVw3hzDmbjzKX/ALNXKWEVwBe+UkW8T3U2zE66Z7Wl59VyooMNgic/K24B3smCsxsATc2A1PE6CtV7JEBctF7a6LzL3jVudbtD4XK+pNnbMjjijQRqMiKvqjkAKzjmi50CkhoOvNYbvjIGx2JI4dYR9Hs/dUN/zaL0zB4GNo4zYXsqNt7Zc0sgMcZZQoFxbjr3mnGzRsFnFZ/HaKeWpzRMuLDZRv5O4n9Ufev40r2mLqqb3TWf8Z9Efk5if1R96/jR7TF1R7qrP+M+iVwuwsQroxiOjKeK8jfvpL6mItOqRJhVXlN4z6LWmW/trJudZ5KxLhleQeS1bYESPhoWKKbxre4HG1q1lOGuiabbrQQNa6MGwWQ9I+G6raEoXshwjgDQC6gGwHiD76hVLQJO5eg4FQ0lRRgviaSCRsFW1wKSAlowxvqxBPvPlTkeIVELcrZLDpdT5MKoGm3ZtHkldpos9uuOYgsRrY3axY6d5F6cp8Unh+R36pqbCaOexI5cio1tgxXupcEdxB+0VYfaKocCHtBB0sq+ThilcPhJHqn79YBmMT5flZWynxuRaqY0ocbjS6zs/CkTXFrJtehSmxNuejzJLHcZWuQODDgQbd4uNaGxyRkEHRQTw7WwuDmEOt0WxLjcPiCJIJI5HXVSpXOvOx+MPI1Z5mEi26fkgnjGV4ICntg7XTExZ1OqsySLzSRdGRhyIP1EUsEEXCjyMLSAVJ11JRQhFCEUIRQuLOemLbrxwx4WENnxB+EYD1YlI0Pi57IHOzUiQAt1TU5DWEpq2y+rXC4FLBjZpSObsdSe+12Plaquvkc+VkDNlcYTEIKd0rt7eqe7W3VwmHA6uFZJGDMWnkbgGUWygWJYsANBbjWkhnkyhhNmjos/PEzMXgXcTzVxwmyIIgMkMSMB8VFGvgbXqK6V7t3FSmRMaNAAoZthYSEvfC4dBfsO5Q3Frlmz8Nbi2pNr1H7MX1aFNOI1Z0LzblquJNp4aL9LgYhmaxDRiy/FuOZIvejL0CjunqHbuJ8SVAb6b34ZtnYiOPF4eaaS6qsTLfIzgEWBOojvc+BqbRMJmHco8rniMkm6yjdvDdZi8MnEPPCD83OM31XrQVDrROd3Kvh1eF9RisurdfOG05M00rfKlkb3sTUI6kr1ijZkgY3oApvYe7U88QkjCZSTa7WOhtwtVHXYhFDKWuKravFIYZsjrqQ/IvFd0f0/6VA9703UqN77p+hXv5F4ruj+n/Sj3vTdSj33T9CvDuZiu6P6f9KUMVp3aApD8Zp3NIAK5eOxIPEaGm9DqvH53feOI6n81pe5kl8HF4Zx7mIrW4e7NTs8FeURvE1Z70x4e2Khf5cRH0W//oUzW/MCvQuFJbxPZ0KadG+1o4jMkrqisFIzGwJFwftFZ3FqWSYNMY1CTxS5kXZyuNuStu2Mdh5IWCSQsezwZSbZhe3O9rnTWq+hiqYqgdoDZZaKuj3bJ12KabDwGHlis0URyEKLhSxWwtmbix11NP4m+aGe8LiQfFSIa54YPvDfnqrfu/h1jjMSLlVTcLy18/G9X+AVT5oXCTcHmolW8ufnJvdRG0MPhXxbxTxwuHCCzquYNrwJHAgrw5i3PSc2OZkpJHwkrrah7WfC4iyoHSHsGLBzKIUKCUAxlSdCNHUcSNcjC3iKRUsMcl27LT4RO+rjLZdbf0fqnvRHtojESRyOSZbXuSbsNFY31vYEX59m9Lp5LOyk7qFjtKGta9otZbDVis0ihCKEIoQvDQhY/h2OP2xnLBo42JUA3ypH2VvyBZrNbjYm9uFMf+y/JNVD2SObC3W2pT5dtOmKaePDyYliWCqgbQaAMSFNhlHdzqFhkLaqqfKSBZXOJymmpGRNBuU7xGP2hNIso2fEjICFaUgkA25sy692mlz31pQylYCDJ5LN56h7riMKs9IuP2q+EaIlH61lBjw1nksDmuRHchbqBe/cOdMyGmLbR3JTzGVLCHTizVlmH3Jx8nq4Of8AeQr/ABWqMGO6Jw1EQ3cE8i6Ntpn/AIVh5tGP+quiN3RINXCPxJeTcnGYMq+IjVQ91Wzq2vHgDppT8FRHSvzS6KRTU78SJjptSN1dOi7duaXFx4gBerw8nbu2tyrWyjnrapUuJQzQlsaKjCKiikHbW1C3VibGw1qrISha9yvnnbuznw07wy5S62JKkkdoX4kDvqvkkDHWK9Rw6qbU07ZGjuV63O20kWDiUqxPbOlubtWNxSlM9SXNK8+xzEo4q17SNipv8pk+Q3vFV3u53Mqo97xXsAV5+UyfIb6qPdzuq6cWjGhBR+UqfIb6q63DnX3XPe0fQrPsVvCmdvg5CMzajIeBN/jcjZfnEDia2sHDk74g8EKqfQue4uabXVn3W6QIIYlheLEZi7WsqcSeHrjXMclvldnjpV5S4bLTw5XG9uis6SIsaGOP7Jt0i4h8Z1JiwmLDR575oHGjW4Wv8moNVd+wPktvgRZSF+d7dbfiCqmyt38VJKEEEikg+urINNeL2FR4o3ZrWTfGHZ1lCBE8Egg7jopeXcnGj9AT5Mh++pfZOXlpw+cckym3Sxg44WT2KG+y9c7J3Rc9lnH4Sl9kbWxey88no7hGsrdakiqNdCGsADy9tKiY5ps1qvcBpzLOY53FosnWN6RVnZHlw+QoVJaOTNcA3y5WUAX77341L7WSIWe2y1TsBa/5JQUb8b6YbHwKqJKkqOGXMFItYgi4PkeHKoVU4OborDCKCalqLkixCqGxsWYp0cEizfb/APBVf3q3xKDtYCF9HbMxYliSQfGUH28/rq7Y/M0OXnTgQS1O6UuIoQihCg99domDBTyA2bIVQ/tt2VPsJv7KblfkaXJqd+Rhd0WQbuYiTCq3VHV1UMxAJAOthfhcn6qsqOkiewGTd3JZl1bLG4vj81Wtu7WxJxkOFgnmjWQxKyxyOgYu1hmCkXNiONQ6yGGkzdm21hc+S0FBU1FVF2k7i48r8lrHSVKEwQQfHdEHkAW1+j9dedYU981S57iTb91ssChD6oX5BQ3Rbs9mE7qt9UXTwuT9q+6t3hZDbuKh8ch8hiijG1ytCjwL81t5kVaPqYwfiK8/GHTn8KXGAfuHvrnbNISxhs/QeazvpbUqcMh/81v4B+NVOJyB1gvQeB6R0TpXHuCddHO2IcJg3eZsnWzkKbE6hUGpHADU+V6bpXtZHc81Ox6mlqqwNjF8rf3XW7PSARLOcXIuQsMgRWJzWC9gAn4OyX56vx5URVQzHMm6/AssTOwab21vt189fRVTpCkzbQnPin8C1Gqj96VoMBZlomDx/NSmwIi0MQUEkjgPM1n6pwD3EryzH2ulxOUN1N1K7XjGEiDsYTM5siytljHeW+VbTTQa1MwChGKTuab5G723PgmfZPZ2Bz7ZjyUdsra8s8yQ4xEHXXEM8QXKWAJyllJR1IGnMHz0vMa4ap6SldPRk3bu129u4aIFqk5XgDvCkMbgHiNmGnJhwPt+6sZFMyTVqg1FLJBo7bqs7x0ZDyHtaSuLhj3m2pFxYEgEA5QSFzhmyesURvTM8FbREFo8EkCVN+2ApU6NlsOGhXNlsOyLXyghQWB6xX33ynRPRkBwWntgHHDD4393aI+96zBaeh81pBKDrnb9WFPtg4eZcRGTFtEKG16zFRSR6gi7rckgcdOdqUxpvsfNR6p0boiLsv3NIP7K7Y7FLFG8jeqilj5AXqQTYXKqImGSQMG5WdbK6SZTMOvjjETEDsBsyX5kk2YDnoPDuqGypcT8Wy1NVw61kJMbiXDrsfDRWPpPwYl2VixocsRcfuEPf3A1bUT8s7VknDdZ10PjDx47qopOtXEYRXYMFukqkFkIvxFyfI89atMTDnxZ3NtY28QkMeRsVqW2d2cNLG/+zwGQq2VjGtw1jbUC/G3CqAhp3CnRVc7HDK8+awfbWERBeN7MXUBXDrZSDcnOoJs2UZtPVY21rkVLDKS1XVRiFZBEHAgg731/Jap0Q7yekwywsuV8OUPG4ZHvYr4dk3HL20Mi7MZOioJyXPzdVoVLTSKEIoQqzvxhkljWOS5QFpGAJFwg0DW1tc3/AHaSYxIQ0pmdgcw3WdRyKMMy/Gdw3sFrD6/qqXDDM7EGyfhDbW71m5HxilLeZKpO7MQm2/HpcLLf/LTQ+wqKrMflywSu+n6LRYcy0LG/3qtH6V5+zAneXb3AD7zWJwJhAe7kt7w2z7x7u5THRTOkeDYm93lY6DkAB+Nbighc6K4VFxXXxx1+Rx2aFcJ8WjgDtcQfd7aVWYcahoaTZZcYpC3qlBtBe41KFOQuHE472sVlfS7iQ+IhAB7MR+tv6VVYi3K8Ar0Hg6QSwyPHUfknm727IxmyABpKskjRkkgZr27XgQO6uxw9pAEmtxB1HijnfhsAfCyN3ejVuuDYhkeJC11QnV1Pqm49Xje1EdH8XxbJVdxIHwlkQsT16Kq79/8AiGJ+f9igVFqLGQq9wQf/AMMfh+pU/u/MyQxMhIOQf9j3is9VAOkc0ryXGZXR4nM9m+Yp1vThjjokCWWeIkhSbB1I1CsdFbQEX8udWvCuKR4TUOMovG7S/QpD5xWMts4eqj90tiz4WXrcQOqQforoxkYcCFUkDKbHMbH31oOJuIaOqpTDS/E48+QHiuQsNMc8mncpvaO0XlOui8lH395rz+GERj4VEqq18+nLoo/qoL3YbLzXBPWswkzC9i/7YufaTW5pKqQQNs4DTqtdRULHwNdkedOQXS4eDSybI0ta0rj1QQPcCQO65qT7ZLe2ceak+7Y2n5JL+C6GFi5QbKPliGH3VGyju81N7SQaZ5f/AKj9062ZhUE0TCHADK6m8eLe4sRqFIsT4c661ovsPNMTyOdE4F7z4tH53WhbVwnXQyRE26xGW/mLXqU5t22VHBJ2crXjkVg2KwUiyGBkImvlycyeVu8HjfuqqLHXyr0qOsifF2wd8K3DEYPNg2hk1vAUbx7FjVsxxYA5u4XmryHzHTQn9VguwoxhJkxEAyyIGtcsy9pSpzLfUWPvt3U1NjFVKzI/VbP7PUdgbH6K4x9JWLHrLC37rr/1Gooq38wEw/h6A/KXf36Kl7S248glzxnqiwGVWYKtvUW/krceOY86voIm2DhzWSrJHMc6A7DRWboUkUYp/lNFl04WUhtb8ySeHcfCo1RcSkJwfFStf00W1rTSjrqhC8oQsq6U5nk2hhMOmc/Blyq37V2awIGh/NnjTRJ7VgurKKMewTOtc7BR8W72Ky3aIqi3JLFBYcySTwtWjFRAHXB1XnpoalzdRomfR70f46DaPpc8SrGRKRZ0Ju/Dsg3GhrI43TyVVO+OPcn9Vr6b4A0HkP0Vp333RxOLljMQQKiEdt7ak66AHwqowzCZ4IiH23WowfF6eka7ODr0ULg94otmr6HiA5mhLZzGAy9slxYsQT2WHLjetrQUsggAWN4ikbXVrpmbHqr7sRjiYI50FklUMobQ2PeBeuSSBji08lVNwyRwvcKv7a3yjw07wtG7NGQCVK21AOlzfnUd1W0aLRUfB1TVRCVrxqqdvDiPT5RMnYUIEyvqbgsSezpbtD3VUVsgkddWcWMR8MA0kwzE66K/9GeIywDDWu0eZi3I5mJ0HGnqR4Iy9FTy45FitS+SNpGys+1caMPBLNluI1ZyBpfmfaalk2F1JgiM0jYwd9FhO3ZPSMRLMOyJGLWPLwvVRIzO4uXpVDGaanZEeSsscMkEEV0BDxoYmzAK5trHmIskncG0PC96jnCO0lvI+wK8zxTCDU1M00Tr6m7eajdl7yCacQGFo2Oe+Y6qURnIIte/ZtU+fhN0UXa9rcdyoYaFz5g2+q7x+8wSJJmRm6xnS2bUZFQ8SOHa4eFQ8O4bdVg5XgEd26scXwaShkaHvzXTrZGOkxAGWBg0n5pL3ZxfVyLdiIfLPHleiqwDsXZO0BPQJilwV8zDI92VvUp/LiMSjMg9EIVmHahDnQkatcZtedqlsY6JgZpp3JQ4koqQezyMeS3S4doe+1k1xe1sQi5imDPAf/Tjn7aUXuA5eSuMExijxSp9naHg2J+bp9EwbeSb9Tg/8gfjSO2d0HktqMIi5Pf5/wALqHeNwyk4bBmzA6Q2Ohvob6Hurnb5TcgLkmEsLCA9/norqOkiH9RJ70/Gu+84+hVCeHZ7fMPVA6RcPe/Uy37+xf7a77zi6FH2fqgLZglP7xsNzjm+in81LGIwuOqQeH6odPNZO8g14/VUsYJUPGdtrFWbeJKRgyOvcabJJnFcOC1ISvtFRHmQo3E7QKrLCLZJGjY3AuGQGxB5esauqaB7GDMNljsQnZJUF0ZuCVLdHm0BHj8PZst5FUi/rZhlPs1GlRK2FweHqO2Z+Rsf/a/ovo0VFT69oQihCzffrA/7ZJilZusgwqZUFhfM0oBzcuLUzILfEN1MgqQGGE80j0kbdtCMNGdZEDSHnl+Kp8zqfAeNWdI1rGGaTYKgxCc37Jn1UrvZj5sHLLi9CpiihgS5ylyWZmdRa+WxPt46m1dLJlbmAutBhtF7VO2K9guN3MVLjpcLjVIGRZYp1ucgI1+DXva6njwUX4Cuxl5YMwsVzEKUU0xY03HLwWVdJJvtPFfPUf6FrSUX+ELP1H+Qrcej4f7swX/p4vrUVS1P+Z/iVZM2WSb/AH/iOJ+eP4Fqtf8AMV6XgX/gs+v5rnYn5s/OP2CoU/zLyf8A1BP/AMkPBX3o+cK8zHgsYJ95p6jNnOJVLw/877dApDb+20xGAxgVWUpGw7QGo4XFvEH3U8ypbK12my32HwllXFruQsnqOAbL0E3U3uvKcOWWTF4STCzG8mGl64lQ2pK2jIVxz4gnx1Fy+qpZYWttqFgpsLrxVPkiabXNlJS4fZ6zdcuLVzGjiK6v1naRk6qRiLSIA3ZJ7Qta5GlR21ZZE6Iuu0p12G1EsjZDCQQRe2gPeojZGFwssCjETIkkUjsiSqzoc6xgs6r61spsLgXOtxoU0lUYWkNNrqwxqgknqmydmXNA5dVM7axkYhMWBx0EZlHw+IlM3XvyspSOyi3dwGgAp2kqKaN2aTUqoqsPxGYW7MgDYcgmuy4MkMaBlfKts63s1idRmANvMVHnkbJKXt2XkmMQvirZGP0IKe4zAhkdcjOVRHYq4UICbjiDc5Q55+oR3XpxJLUXEezSt5wvhbaFzKt7xmdoAqvjsP1b5b3FgVPep4Hz5edLjk7RuZeq003ax5jukEW5A7yB7zanCL/CU7I4NaSeSu/920/66L6LVz3Y463WbHEkQ/AVyejbEfrovc9Hut3VK+0kX+w+i5PRtiP1sP8Ar/CujDXgg3XPtJDqC0+n7ps3RhijqJYPfJ/JWxixKNjA0g6LEzQ9pI545lIf3Y4o3tLh9ND2pPP5FLOKRHSxSBAeSqG82zEwjT4fEZTiB1bRsmcrYgX1NuV+I51Gc+eeojki/wAfMLoDWRkO3TbcJ1GMiLDtZ48rFGcL2tbgcC3AMeB15VJrM3ZG1gE9SD4ri/P8l9NCqRLRQhFCFQ95cdAMe8Mua8mGQm+q5EMrG/8AqpLfikDBuU6ISIjPyCzPaONaZ5JW9aS58hyHsFhTWMVAGWmZs3fxWaa4ySF7ua0XpDw82N63BxKBJGkc8OtjJa6upJ0W4YAX5qdddLPDpoY52umF2rQskkZ8TDYrjcGCXZ64bAugMs3WTTANrHm0WxHZYARlSATxvw4rxOpZUVBfGPh2HgktLiPiKzPpJFtp4r56/wAC1ZUZtA1VlR/kK3Ho/P8AuzBf+ni/hFUtR/mf4lWTNlku/o/3hifnj+BarZPmK9MwH/wWfX81zsT82fnH7qgz/MvJv9QRbEx4K87jYcSNOh5ov20/RaucqTABd0g7gpPeLY/U4HFNmuTE/AEDW1zqTrpx+2pHZNjabLc4WXe1xBx5hZRURejkKV3aw8WLlMSYWY9X+em9JVY072I6vnqQoufZci4fh0bIRI47rEz4/WNndGzYGw0ClZdm7NL5I2nu4fqXLi0jIrMci2uUGU3fRTwBJqI2mDmuIboOakOxesY9jJHNueVtQO/9lF7FwuFaFWnErSySMsSRsql8qoWALdnN2rgEi9jbXSkU8BkjLgL2U7E8SngqRFG4NBHNP9vbLwsMAxMEE+Jg1EjrOEaIg6iSMxkgDmeXO3GpVPRxTm17KoqcdxCC4fbyGvh1XuzJFaGNkUqjLdVLBiASdCwAufG1R6iHspDF0Xj2MzGaukkO5KksVjrKX6wLmRVcPxBGZc0VlPaOYG37IqnjM1NnjDdHLfcPYhBX5Ke33g/vkqvtjGiWUsL5QAq345V7/E6n20U8RjZZy9MoqYwRZXb7nxTJHykNxykG3lrapQJuCpMx+6d4H8lYv7/cP/hJvppVvZeXleHp+g/wcv8AmJ+FC4kz0/xcsFJ/mr/LQhTkfSuMoPoh1AP50cx8yrNuGFwvmUY1Auk16UgpJGD1Y3Pw/wD7dHuojXMj2gdFUt4trjGTNOYwmYAZbh/VFuNh9lUNf2kExaD6rcYJDG+jDnNBJJ3Sm6KN14yCbV4c3UZLWz/pi3xOPDX1qahke42JPJGKsjjZo0LeBVgsgvaEIoQsv6Q8CrbVwZe+SePqjY2JAZxYH/mCmXPdHMxzVbU0bZqGZhWebWJinmiA7KSOq345Qxy39lqrKhuaUl3VTqXhekmhY65Bt6qTw3TTi+sy+i4csBlLfCXIU/O7+XjVrmDWKkZSl8xibyKcYnprmRw0mBhZgGAYOykA2uNVJF7DTyoY4P1CKqmdA6xUDtHE/wBpSNjLdUZjrGDnsVGX1tL3tfhzqSMXNOOzy3Uyk4e9sjEofZX/AHb35OGw0OH6nP1KBc2e17cDbKbe+oEmIZ3lxburEcMkNH3g8lV94JvScRJOBk6wg5eNrADj7KjGcE3Wnw+M0sAiJvZRb7bXC9hlLX7VwRz0tr5VdYdgb8RYZGOAt1XmvGtA6prWyA20V56J941mmmCowyxrxI+V4VDxujdgMbZpPiDtNO7xVLhGGuhe+7t1dd78VmwWJFrXifn4VnIuJIp3NjyEEm3JarD4i2qjPeFj2Q1NE46L0EnRPMXvVaEYdYgqRgfBjRZZPjSTkasL3OQetzNa+kwZ9TGyR7vhI25rzWuxWOlqJBG347nXkPD91BbM2g64tcTMTIQJAbWv2o3jAUcAozDQWAA0FXlRhxMBhjsAVQw19phI+5/NcbRxAkgiiA1SSRiTwIZYwALc+yffUXDMIkpgQ8g3VjjeNsxCUPa0i3Wyl9hb2TQdonNKLDPx61R+jxAPrWHCT1hzvTdVgOeQPiOVIp8Zb2fZTtzDl1Hh+ytWGZZEDogjR7sqDgoYkhRbkL1kqsmKZzXHULC4hH2tS57TopCDdZ8VCSsir2ragnhY8vOkxx526Gy0vCUZo5xVnUWIsmuL6P5EjaQzRkKpbRW1sL6Ul1OQ0m69Fl4pjYwuLDp3hVvEbHIVu0PVPI91RQbWVWzjaOoIiEZ+LTcc1mq7tH9YPon8alGvHRW7eFJCNZB5Lr8mv/M+que3joljhN3/ACei6G7I/WH3f1o9vO4C6OE+sisAnsALcABz5VaDiF7RYNTH2PjvrIVw2IPcPrrhx+U7NCPsnCPxn0U5s7DpJh1cE51mRZV0t1bk2ddL3vpWfrKqWWpLpBuFYQRew/cNPwEEtv1SuxIQcfgohfMZFeQXNuJdQR+ygHtJp6lzF6z+MVsocIwdD/St/FW6pUWoQihCgN65I0ETyFQA+UFrWDEXBueHq8e+1dbHnOg2XHS9mNXWBWP79YAjHSkEdvIw9qj771TVbsshV9R8U01GwQyg6c1Vl2YiuWAIbmQfbzrntLi2y0WH0lHVNFZBcZv3XGN2YstsxbT5v4V2OpLNlKrMFjqtZHH0/ZS+wMKsaBBcgMePj5UOl7R1yqzFKZ+H4ZJ7O43bqOqsGFwasHJ0CLc2vckkKAPaRrTgjBuvL4eJsVcHO7Y6JJoFsbDWx76Q5ilYZxXiMlZGyWS7SbFU3e5e2h71P21v+DXfcSDvC1fFLbTsPcrB0PY3q8RiSQTlwrvYcTkZTYX561Xf6jwGaiiH/a3mqKiPxlaRiduLiIMSgVgRBK1yLDLqBx1ueNeQ+7/Z5o33/EFeUnw1Ed+o/NZ+K0W63NlEYnDOXYhHIJ0IVrew2r1DCquBtJG1zwDbqvHMZif7dJpzSXoz/q3+g34VZ+2Qf8jfMKs7CT/aUejv8h/oN+FHtlP/AMjfMI7CToUeiyfq3+g34Uk11ON5G+YXewk6FaHsgEQRAggiNbg8eHOvNcScHVL3A6XVPMLTEFXTYmI6rAyScwXI8+A+ulwm0V1oKB/Z0Jd4pOHF5tmyXNyqspub8/wNKDs0S62o7Sgc472VH2g9o3PcrfZVdyVdhLQ6sjHeFSUw7ngjHyU01kd0X0R7REBq4eaVXZ8x4RSHyR/wo7J/QpBraYbyN8wl12HiSLjDTH/lv+FOsiOa7hYDfwUSpxGnbE7LIL2015psu7WPbhhpvauX+IitSK/BmNF3tXmL63E5D87kqm5ePbjFl+dIn3MaYfxDg7NAQfAJHZ4hJu4+ZVgwGxIYCqtiQ7dTeaNRezABsodTa+cCw4n21jqirkne+RjLC+l+l1sIZ6h1Ixjo9RYA+hT7o5wsMu0usiZ3EUecu4AJdg6tcch2gBbu41bUIdu9ZzFJJHVhDwBlAGi2MVZqGvaEIoQoPfTZ3X4OWMcbZl81N/uIpcc5gd2nRMzw9swsWV7yAzQYfFKpIEYjlb5LK2UZvNifbVVXjtj2rBoVCrsNnLmsa0k2VaYAnkarWtJGl01FiGJ0DRGHuaOQXQiHdXCSFLj4sxRn/sJ8UvhlCnSnInknVarBcUqMZgngncL20+qksNjshOmhBUg81PLQ+Rv3gVMEoCz32Gr2izXNKBiV8fdSS66ag4MxKCoZIA3Qg796qW9y6RH5w+ytpwa//Iz6rVcVM1jee8KS6JFDY5ozwlw8yHyOUn7Kc/1AJGFB43a4H1WYpfnWqxbv9UkzFg14pEWwt2SAbt+1cHhprXjMmKe0PjbbmFdU92yNJ6hZ0p0rQDe69A5JTZ+3cV1yYdcU0UZdUBspCgka8OFbijwegkoGzvhBdbqdV5TitRM3EJGB1hdSO921MZg8QYVxzyDKGvZBa99D2bX05U/Q4HhlTHmdBb6n91XVE80brByhfywx3+Jf3J/LU37NYXyhHmf3Uf22bqj8r8d/iZP9H8tH2awy/wDhHmf3R7bNzcrfgpmaJGc3ZkUsTzJAJJ8zWGqo2RzuZGLNBOioKgl0pcVY7v8A2eqopbO7ZrC9gGJ4ceQp0A9hYK6AeKEBovdJRrJHgZw6lQzJluLXDEfhQAWxm6RGx8NE8PCjNgJmxMI/bB9wJ+6mIB8YUTDwTUMstNCDuFWeULXXJ1XVFgi6jtv44Q4eSQi+UcL2vfTj7aiV/wD47+8WSXy9kM9rrPJ98e6Ee1/wWsM3DG31ckHGXcmJhiN65joqIL6DideXEgVLiw2O43TkGJzPlb8IAv6KDMsWHYIWVijRtKw1zSFgWC24qiAi/MsavoqSeYZg093h/K1s+K07vic8W2A525eZV76INhdUk2IP6chUFtQiFuPi1wbeAqypWEN1WYqMzp3PdzstFFSk0ihCKELl1vxF64dQjfRZlFsntbQwJ+P8JH4h9QR4hwCfnCoUTLNdGeSuI6ktMdQNwbH++CypoczIL5bsqknS1yBc91qsMElDXPa4X0VlxbSCWBkzf7dKbWwUmFnkgcnNG1tCbEcQR4EEH21pRBSzMDy0W715zJCb5bXU7srZcgQvLcnTs69kHmx5Emw9tZCpqKOap7CnZoNyFazU1ThVJ7VC7K8207k8GEU8j7DR7LGdVWN4yxUbvB+i7fZwBscwI4j/ALiktpY3C7SpP26xWM2cG+SZ7T3eSYKp602OhjXORp6xQale8DWrfCJzQSuIIS2cS1GLOEMzRpqLJTdvdefBYmOVF6yYA/B3spRsyl81rgAWOq3F9QKlYziEWJwOpZDZpA1G9/D+VYMpJWxdsBzsrLtfftoyYzh73XUkugubg5A6XZR8rQHXuuclScCsfaRs3Pp/KamxIwyABv6KirjPD6/6VoPsryEvoroca23i270m2C6w581r62+qpbMVGHNFLlzZU2MEOLE1jXZcyP7KPyvqNLHE7B+BdPBjzvL6I/so/KHuNH2nZ/sXPsW7/lHkgbKPyh7qPtO06Bi6ODXc5fRTEW8eVVTq/VAW+buFu6sfNNne51tyuH/Tsv1M3p/KncB0kmOEReihgAQT1pF7k9yacacZV5W2yq4g4NEcYYJfT+UltnpGeeLq/R0QXB/OMeHAeqK5JVlwtZdm4NbMzI6X0/lRmyN6ZI5VdY0ut7XzEai3IjvpMMpDtlGi4HgpnB/aEqxP0g4u9ssS8/VbgRccW8qtsPd7VO2Pko2N4fDQ0DqhjrkWt03skMTv5jLaOi+SL996ucTooaWEubclZnh2SSvrmwyfLqTZVneje7GPFkediGI0CxjhryWqfDohVOLZBcd61fEVDS0tOBG3UlW7oY2aJYZ8ROBLmkCpnAYAILsVvwuW18hT1XSQRuDWtAWUp4W2uQqVtLExz46R8rMkkhCLGUW/xUAYggLw1tVdHJ2MmYBegyUA93CI6XGp5rza0qQy9VFDC2i9vM8x7Sg2XNZb62vk91PVGIzuNgVT0uDUwi7Z2vjst53dwbQ4aKNvWVBm+cdT9dLZ8uqppnZnkqSpSbRQhFCF4RQhVDfaDqpIMav6JurlsOMUhtc/NbKfZ41Gksx4efqplMQ4OjPPbxWV7+bK6rFSAepL8Int4j2Nf2EUmJ5gqGycrrU0x9uwx0J+YD8tkvujsTrb4zFyiOJbDrZT3AAZc3rPoAB/SrbEZ31B9mptj8xH5BYyjjZSffT/ADch+pUxtzf3CiJsLhIS0bEB5ZNL2IOYD1idOLW8rU5TYL2EWba3mVAxOtdVMdmNyfRI4BVY5WYJm9VzwDDhm7lPfy0NVc12guAWRgaxxyu0PI96l8ZsuYB5sQRbKQDmBLtaygW5c/ZUOOqjOWOMG/NTJqGUB01QRa2neVCYnKVOfLlGpLoXAtzyggk92oq1ZE2RwBF0zgtXJS1bXxmxUauPwhYt1AVVDAIHdWe+Sz3U6EWfQadoX76kPwT42gbW17ivR2cSy9k67tbi22vVNdozRmSNlyGO4uA0pOXNqsiyO2VvI2PKrigpXU8T2i9/7ss/iNa6rka91voAPyVp3z2NDFFiDHHGpimhylAwPVyJezXYgnNfu4VDw6rkfPkLr7puojY2PMAqvgT2B7apsbFqs+C9C4XN8Pb4lL3qpGpV/LII2F52C9Ndc2yh4fiLKxpLOX9C8pNtFPLsour5D0VQkAmeXUA8E5+ypfsLOpWWPFFQ1xGQeqVHRRhuc8//AOP+Sj2JnemzxTVcmj1SsfRXhBxlxB82jH2JSvYouhTZ4lrDqLeX8qE3q3Pgw7Rrh82ZldmzsTdVKgAcgSWAqJVhlOwHr+ymUWMzz5nTbbaDmoLa8dpSwCqGAIVRYKASo08Qt/bVvwo3PI49La+KznFlW32GOAb38+ajpW4VacRS2a1gSOAaW8ssxG2ir235u0ByUXPmf6Uxg0ZbG5/UqfxZUZ52wg7BbRhh/ZuwlHqydVfx62Y3+ot7AvhUSrlu5zlCwun7aZkfmsw2FCqMssrRdXlcZWksxurLoiBnA8bDwqIykkkIIGi1OL4tTxN7HN8Q6KxdH+xVxOO64lnWIl3ZlCqz37CotyQt+88F4CuvozHJ8Sz9ViomiETBYetu9bWBT6rV7QhFCEUIRQhI4vDLIjI4urghh3g0l7Q4WK6CQbhZhvBscLNh1nUzCItE/EZoW4Six0dOyTbUgnutSGU5LRfWysYMRMGbKct9fqofevYWGXEJHNPNFCY19HluJYkt2WjZOIymxzA8GF++rCnr/ZLMDfqoL6eSszTA3PNezdEs5XNBiIZVIuDZluPAjMPrqyZirNnNVW6icNLqOxz+iS+jYg5ZkUEgB2UqR6wYDUedtdKr3Uz5iZIxdqoqjC6gPJaNPouodoxtoJFOXlfh4WPA1EfD2Fi8WumPd1fIDZjiB01Th2DKVBBzAjiOYoglDXNIKZFBVROBdG4fQqng1smu0Dgd1cEXGVdV0jv1QT0Utj9uvLFkKgFipdgfWK8Dbke/U+y9U9Hg7KapMzXE93ipU1VnYGWXGzj2PaapMeFqpehcIuvQ26Ep1eqUGy072B7SDsUXrrnkpiCkigBEYtdeZ7a92vupcLQ97W9Sl1RywvPQFOj0m7RtpJGPKJfvvW8bhFPluvH5Kx+YpJukjaR/TgeUUX3rSzhVMDax9Un2uVN5d/tonjinHkkQ+xaUMNpxplR7TLobp5sjeaZs0k7vM5sqkkDKoIYgWHNgPdWK4hpozOI26ALYYHE19KHSPAueadPBPiW6xIZGBAAIDMOyMps1te0GPtNXHDwjpKY5njUrM8UNdJUNhh+ING42uT1UTi1KOUcFWU2KniD3GqvGKts1VlabgaK/4cxWhwyi7OV1nk6ix/RRWFwBbEo8i5k6xSUXVmUEdkaW1AtV7GwRUwAOtlSVlQaqqMu9z6K37972PjFWJoupWNixXNmLG2l9AAACdNeNV8lNG2PtHG4VlhdXLHPkjaMztNeSrg2U7JGqoc0h4nTjwVb+sfAXN738ILpZ3RNaNFdSijgmkmfYnYDe7v2W6bn7AXB4ZIwO0bM572t9g4U4HOt8SzR1cX8zup2uoRQhe0IXlCEUIRQhV3fDZLSoJI7mSI3yA26xPjIL/Gtcr4i3AmgOLdQm5I8yokkbyFuoC9dh7SxA2PWRnS+VhrfVWU6hgPA0uWUSs21UqmidTuD3atdobckjsibHQSo8TYeBMTZo42LDDyEi5UEBurlvra63PPlUKIOAuSrGoED26AkjmN/qOnenm/pmR8Lj5MK0bxXinUFJFKPfKyMOOVrgZgD2hpV1Sytax0bnADfVVTInyPswXPcs42tiYmxjtArLHKqmxW1msL2A0Ufs3008qaxVrJaQHMC5vQ8lo+He3p6sse0gO6gjVBFZPVbsxsd8wupjdzZC4lnVpAhVbrw149/srXTYxJTUsUrGZgdD3LxbEcNa2vmjcbG+n11TbDbLeSR41A7BOdjZUUA2zOx0Vf8A4L1eOrImRCVxtcXVPDSSzSdlGLnZSkWGj/M4ePrpG4yslye8RIfUTvdtTr6orKV2NTVD8sWgXoGHcOQUcfbVhB8eSaY+AQuFDK9xdgnqhrkWVvjG3MaefGoofJIPvDc96kQsgxSGVtA4xlp0I2KdYLASzAtFGzgGxyi9j3EX0NLaxrgsXWvxukk7N7nacxsU4/sLE/qJPomjsu5Q/eOMH8blzNsTEKpZoWUAEksAQB3kFhceFx5ilsYGuBt5JyGrxSWRrZHnLfW+1l5LsuMvG64eTPLkTKqR9W3x88a5yAxCMLCykXOmt5L8SmADNdDutlT4XTgueXNAyn6FVzeuNIo44IUKkG73yPKSBqWZXYqtzwsL246WFrhtTNKS+QlV1VSRRAZCD/e9VxYg6dnMXQO8lyMoQWtlvxP41ZGRzSb7KJkaBtqrPs+IrEi21yjhzJ1sPbXnWISdtUudvr+qylTIZJTbray3rCIuCwIzcIIrt4sBc282+2rUARReC0TGiGAC+ywuaZnYuxuzEs3mTc/XUPDYTPU3PiqGFpklLvqpfZWHURySOxU5CVta5uSo48ADdjxuFUfG101Q67g0eCu4xlFxyUWuKu0knWOjDgQkbnXRe1JezcNQCfEGo1RUMivHa9vJWtFh8zx217E/lzV96Lt3S7emSx5ALiINmZyb6uzv2rAkgAWFyTaowe4sAck1jI2zZIze3PqVqFqSo6KEIoQihCKEIoQihC8oQqBv5u3Kp9MwRKSx5iQvPNq9wdCrcSPldrmxpstsVJiluMhWWrtKTELKryBO2XaE3WIt8YqtyEa9yw8Tbupp8LX/ADGys6aV0Zs1gPfzVlwO9EqRvg8YDPAwy51OZ0vwZWYjOoOtuItoToKktpJHR2JBChSVcUM4ljaWuB+iqDrZioN7G1xfXxA461RyRvY4tK9JpqmGaJsrbWIuuSLGx0PcePupqxUgPB1BunuysMrMWeTq1QAnL+ca+mWNe88ydBz7qv8AD8SZBTOjeL9FheIcCmq65kkIsCNSp2NDKmloMKrHvILDn3zTW58B+yKgTzy1Tsz/AJUt76DAIbnV/qT+n5okxgCmOEFIz6xNi8n/AN1hyvrkHZF+fGuNAAs1edYxjtTiDjm0b0UbLIqyRs4uovmFtbCx0ubX7r6d4PCuj4gbLQ8FsfPT1ELDYm36qSxW6M+OVpII44UcDL1zOpJtq91BLG9zm0vUQYlTQOyyP17lpqyojgpvZn/eP68h/eihP7nNo/4nD/5k3/66fONUQ3eFmOzcm+P6NMXgEOMknwriAhsp6x7kkADK8eUm5HHSplBiFLVTthY/UrhY4KBxG3p36wvIWMvrE6ngRZTyFmb3mtb7FFcAC9k727wHN5Fc4nbc8rKXlZmVcgY2zFT8puLE8LnXvpYgjZewTd3aBIx4I9eIjYkML21Gmpt9lR66oDKZ0lkxVyCKJx5rTNxNm9fjYwR2IvhH7rKdAfNrfXWDpY+0kzFZ+hgMk2b6q1dLO3lESYZXU9Ycz2I0VSCAfNrH92rCsc4tyN5q4roJ3syxsJv3LM9lL6RKIYiGdr+QA1JY8gO+rClMeHUftE3P+2UWkpXtOQjVS2LwrCVMNLiI1jjUda98qooPAlrZmF+FuLDTiQikxE1bs0Ed79f2Wg92hlP2szrdB1Vt3P2ThcQT6JGxgRjmxUnrO3NYCRe/IuAoHK54PSwCInP8xTb6uWQBvIaLTYYgoCqAFUAADgAOAFM3uo40XdC6ihCKEIoQihCKEIoQihC8IoQsw396P3MnpeAFpQbtHoL/ALSE6X8D4UkiykRTW0Kz5sQ4KrPGUZSLjKFJXytZ/A+dWEbGOZ8OhUSpc4uzO1XO2IxmEkdgDY2VtQeNwOI5VX1MdxruFf8AD+IWJppNjstLwO8EO0MEIZlHWOhR2tqJFtlddNRezHUW076jGRro/i0TVQySgqwWnS9x4LLoonWXqyO3myWvzJsNT421qE9lwtwKhj4+1J0tdWjE7Dx5tngmOUBRoCAo5AKbAeVcMc6zVRS4LVOzS2J+qYybPxC8YJh/yn+4Un74clHdw7gTzofIqV3T2Q02IyOuVlRmjaWJmQOCtsyXXNxva44U5DH2xLJL27tE1Ph9PhsZkonG7tDryT3ePbu1sESZYoGjBsJUR2Q+fbuh+cB7anU/COD1J0e4HpdZySqqGa6WUD/ebjPkwfQf+epQ4Bw3q7z/AIUb3lN0ClN3NqS7ZlbBYoIIChkfqgyNdGTKMxY6ZiOXKlDhmjwpwqIL5u8p+GsklOVytEfRBswcUlbzmf8A6bVJOITnVSO5O4eizZSm/ot7fKlnYe4vakGsmItdF1VekLYOEgyRYXDLGyqXlkjXtKl8qgtyub8TyFKaw1DC17vDxSe2EcgJbfuUSmD2Qls+NxMhIF0SNl9h7Nrjha9VhhZG7Lz7lo4nTubmhha0HwTHePF7OghIgwWI62RSI5cQXC24Fwl+0RfTTjapdFA2R2Yj4RvdRa+tqY26yC55NTnZEQ2Xhc7j/a8QNFPFF5A+XE97WHKs/i1Z7zqcjP8AEz1Kbwuiu7O/bndJ7r7gzbQm63EZkgU3YnQub3KrzzHmx4edXlBVvhhyQ6d/MqVib6cOBvmPIcgt02fg0hjWKJQiILKo4AClEk6lUW6c1xCKEIoQihCKEIoQihCKEIoQihC8oQq7vVuwuKjIAFzrY6An5QYao47wCDwINLjeWG4SXtzCyw7bGAmwsrRSqwFzbMtrjvFrgjlcE/g/UzOaztG2KkYcyOSSxuDySexduLhJryxmXDyaSKDY21sVIIIYE9+oJHOmcPw9lffK4Bw5FXuLymOJrXNvbZw/VPt8tsYOZo58KJEzjKyyIRcoAAwYEgm1gRe/qnnT82BVIdZoGibwnGYomGObbl+qndmdKWLyAWhkCgC5Rr6DnlYa04+lZC0Cc5T3rN4hUMinPZG7TsnGz+kaSJnYYZCZDdh1kgF9dQCGte9JbTU51bIFE94k72U9sTpI9IniifDrEJGtn629tDyKC/dxpM1K0R5g6/dz/NPRVDpCBZLba38w2HzrEfSWNxYEdWPAvzHKy3qghphTvc6511C0VPhslS0F1mj18llG0JFlkaTq40zG+WMFVHkL1ajEqtrQLlW7cBw8D4hc+KcbF2hJhmZ4HMTMuUkBSSL3t2wbcOVRaquqpAA4qTBg2GN1yjzUyd5Not+mxB+av8q1WGreN3KW2hwwfhb5/wApritq4w6SS4gHuZpFPuNtK42d0jrZvJNPfhcN22ZdIYbaLxOTJCZiQpyzO4BtqC6+s1u4kW10rRxPf2QYzYbk9VkqmKmMhkkda+wbyCk230xg7MS4fD34dVCLgfvX+ykGG7b3H0Uaeuo4G3s53joFHSrM+IWeaVsRiNOrBAdr65QkaC2lybcjrTM9QXQmEaA9N1nXVsssmaMAXV+3Z3EkkkGJx5u+hEfMd2cjQeQ4VCio22AtYBWcAlAvK4k/ktFjiCgBQABoANAB3AVPAsLBP3XQrqF7QhFCEUIRQhFCEUIRQhFCEUIRQhFCEGuHohMtqbKhxCZJ41kXuYA2PeOYPiKDtYpTHlhzMNisu3q6KnGZsGesQ3+BcgMPBHOh/esfE12nijZIHNcWuHNWAxJzmdnKMw9VRsHu+0LdVjEkSNy5C6BwwAGoawKk5TcG/ZHfermsxOV2UwuHajrsQqiQxRu1vl9Uym2e2GkHVlpYm0JCOCPnC1r+V6erWnFaS0rcsrduir6lsUg+B104fGkhuoVZHVgrNLmWNbj1gGAz24akakWVqxYowzWXTuCdoMIMrgNz3LmVIjKszZpJVCXJdigZbXaMGx4i4Bsq8AtgLL9ptZrBYLd0nDgYwulOo2AVh/tmMuGKsRbiUgJLaAOwK2JAuNbnhrV6KN5s642WffXsZ8Dgb3TbC4iAu5mEjXN1Km3ffNp6x0ty48adlErMojIHW4Vb25JJ181B4fCHE4uKAfGKhvBfWc+xb1IrqiKkpHym1wPVNxZnPG/mtem2nImcsqpFGdDrdky9lUHyr+zlrXkfZsldcElzvS6tjLKzW1gFQpNux9a8s6l3LaKGAA8ze+mgtblWpw2njZYH6JmmoZn3qLXvsCkcFtQs11jzSS37TDMo7sl1LW79ST4WFW08LZXZcxDegXX00zbudYHv1Vk2LuHi8Qweb4FTqWkF3I/ZQ8B4Na3dTuUBoaNgqh9E6V95HeS0bd/dXD4TWNLvaxlexc+F7WUeAsKSGNClxQRxbBTlKTuq9oXUUIRQhFCEUIRQhFCEUIRQhFCEUIRQhFCEUIRQhFCE3xmCjlXLKiuvcwBH11y19VwtBFiq3idw8MbmLNETy9dfc9yP3SKfZUPaoxpIjyVU2p0aYm94p42PMEFAw7mUhxfxvTUxEuttU7SxmnP3biq/idxsetz6Hnt8iSL/AEgvr7l8qabSRO+Y2VozGK5uma4S2H3bk6sBtn4oSA66rlI8LMeVQ54qtklo5LtT9PViT4pQ2/eP4TsbtL/gMb71/mvUfLiZOr9E66aMfEMmnd/CSg3Zx4v1WFZWZuIMSFU+SruQSSLXPn4U4+nmk0k1+qhUjom3dIdT3bKQHR7jpLEyLD8+aWYg8L24cOV7UqGgsDnt9ANuiRV1HaAtadD3KxbA6OUgHwsxlbiSsaJc/ObPIPY49lTWQsYNFHjkexuUE+atmA2TDDrHGqseLcWPm7XY+007dIueae0IRQhFCEUIRQhFCEUIRQhFCEUIRQhFCEUIRQhFCEUIRQhFCEUIRQhFCF5ahCLUIRahCLUIRahC9oQihCKEIoQihCKEIoQihCKEIoQihCKEItQhFCEUIRQhFCEUIRQhFCEUIRQhFCEUIRQhFCEUIRQhFCEUIRQhFCEUIRQhFCEUIRQhFCEUIRQhFCF7Q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036" name="Picture 12" descr="http://www.esiea.fr/Public/P/Esiea/International/langu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4000504"/>
            <a:ext cx="2562225" cy="2333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4290"/>
            <a:ext cx="8643966" cy="1470025"/>
          </a:xfrm>
        </p:spPr>
        <p:txBody>
          <a:bodyPr>
            <a:normAutofit/>
          </a:bodyPr>
          <a:lstStyle/>
          <a:p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Bienvenue!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85786" y="2143116"/>
            <a:ext cx="6400800" cy="1752600"/>
          </a:xfrm>
        </p:spPr>
        <p:txBody>
          <a:bodyPr/>
          <a:lstStyle/>
          <a:p>
            <a:r>
              <a:rPr lang="fr-CH" dirty="0" smtClean="0">
                <a:hlinkClick r:id="rId3"/>
              </a:rPr>
              <a:t>www.co-marly.ch</a:t>
            </a:r>
            <a:endParaRPr lang="fr-CH" dirty="0" smtClean="0"/>
          </a:p>
          <a:p>
            <a:r>
              <a:rPr lang="fr-CH" dirty="0" smtClean="0">
                <a:solidFill>
                  <a:schemeClr val="tx1"/>
                </a:solidFill>
              </a:rPr>
              <a:t>Vous trouvez sur notre site beaucoup d’informations!</a:t>
            </a:r>
            <a:endParaRPr lang="fr-CH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7772400" cy="1470025"/>
          </a:xfrm>
        </p:spPr>
        <p:txBody>
          <a:bodyPr>
            <a:normAutofit/>
          </a:bodyPr>
          <a:lstStyle/>
          <a:p>
            <a:r>
              <a:rPr lang="fr-CH" dirty="0" smtClean="0"/>
              <a:t>La classe </a:t>
            </a:r>
            <a:r>
              <a:rPr lang="fr-CH" dirty="0" err="1" smtClean="0"/>
              <a:t>CRes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8596" y="1785926"/>
            <a:ext cx="8143932" cy="457203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CH" dirty="0" smtClean="0">
                <a:solidFill>
                  <a:schemeClr val="tx1"/>
                </a:solidFill>
              </a:rPr>
              <a:t> Actuellement </a:t>
            </a:r>
            <a:r>
              <a:rPr lang="fr-CH" dirty="0" smtClean="0">
                <a:solidFill>
                  <a:schemeClr val="tx1"/>
                </a:solidFill>
              </a:rPr>
              <a:t>15 élèves, </a:t>
            </a:r>
            <a:r>
              <a:rPr lang="fr-CH" dirty="0" smtClean="0">
                <a:solidFill>
                  <a:schemeClr val="tx1"/>
                </a:solidFill>
              </a:rPr>
              <a:t>un élève arrive en novembre, d’Italie, un élève arrive en janvier, d’Inde.</a:t>
            </a:r>
          </a:p>
          <a:p>
            <a:pPr algn="l"/>
            <a:endParaRPr lang="fr-CH" dirty="0" smtClean="0">
              <a:solidFill>
                <a:schemeClr val="tx1"/>
              </a:solidFill>
            </a:endParaRPr>
          </a:p>
          <a:p>
            <a:pPr algn="l"/>
            <a:r>
              <a:rPr lang="fr-CH" b="1" dirty="0" smtClean="0">
                <a:solidFill>
                  <a:schemeClr val="tx1"/>
                </a:solidFill>
              </a:rPr>
              <a:t>Parmi ces élèves, on distingue 2 catégories :</a:t>
            </a:r>
          </a:p>
          <a:p>
            <a:pPr algn="l"/>
            <a:r>
              <a:rPr lang="fr-CH" dirty="0" smtClean="0">
                <a:solidFill>
                  <a:schemeClr val="tx1"/>
                </a:solidFill>
              </a:rPr>
              <a:t/>
            </a:r>
            <a:br>
              <a:rPr lang="fr-CH" dirty="0" smtClean="0">
                <a:solidFill>
                  <a:schemeClr val="tx1"/>
                </a:solidFill>
              </a:rPr>
            </a:br>
            <a:r>
              <a:rPr lang="fr-CH" dirty="0" smtClean="0">
                <a:solidFill>
                  <a:schemeClr val="tx1"/>
                </a:solidFill>
              </a:rPr>
              <a:t>- Les élèves Primo-Arrivants (qui au début de l’année parlaient peu ou pas le français)</a:t>
            </a:r>
          </a:p>
          <a:p>
            <a:pPr algn="l"/>
            <a:r>
              <a:rPr lang="fr-CH" dirty="0" smtClean="0">
                <a:solidFill>
                  <a:schemeClr val="tx1"/>
                </a:solidFill>
              </a:rPr>
              <a:t>- Les élèves venant d’une classe d’accueil niveau CO, et qui parlent déjà un peu le français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7772400" cy="1470025"/>
          </a:xfrm>
        </p:spPr>
        <p:txBody>
          <a:bodyPr>
            <a:normAutofit/>
          </a:bodyPr>
          <a:lstStyle/>
          <a:p>
            <a:r>
              <a:rPr lang="fr-CH" dirty="0" smtClean="0"/>
              <a:t>La classe </a:t>
            </a:r>
            <a:r>
              <a:rPr lang="fr-CH" dirty="0" err="1" smtClean="0"/>
              <a:t>CRes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143932" cy="457203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fr-CH" dirty="0" smtClean="0">
                <a:solidFill>
                  <a:schemeClr val="tx1"/>
                </a:solidFill>
              </a:rPr>
              <a:t>Les élèves quittent la classe à certains moments pour suivre des cours de </a:t>
            </a:r>
            <a:r>
              <a:rPr lang="fr-CH" b="1" dirty="0" smtClean="0">
                <a:solidFill>
                  <a:schemeClr val="tx1"/>
                </a:solidFill>
              </a:rPr>
              <a:t>français</a:t>
            </a:r>
            <a:r>
              <a:rPr lang="fr-CH" dirty="0" smtClean="0">
                <a:solidFill>
                  <a:schemeClr val="tx1"/>
                </a:solidFill>
              </a:rPr>
              <a:t> /et/ou d’</a:t>
            </a:r>
            <a:r>
              <a:rPr lang="fr-CH" b="1" dirty="0" smtClean="0">
                <a:solidFill>
                  <a:schemeClr val="tx1"/>
                </a:solidFill>
              </a:rPr>
              <a:t>allemand</a:t>
            </a:r>
            <a:r>
              <a:rPr lang="fr-CH" dirty="0" smtClean="0">
                <a:solidFill>
                  <a:schemeClr val="tx1"/>
                </a:solidFill>
              </a:rPr>
              <a:t> / et/ou de </a:t>
            </a:r>
            <a:r>
              <a:rPr lang="fr-CH" b="1" dirty="0" smtClean="0">
                <a:solidFill>
                  <a:schemeClr val="tx1"/>
                </a:solidFill>
              </a:rPr>
              <a:t>maths</a:t>
            </a:r>
            <a:r>
              <a:rPr lang="fr-CH" dirty="0" smtClean="0">
                <a:solidFill>
                  <a:schemeClr val="tx1"/>
                </a:solidFill>
              </a:rPr>
              <a:t> et/ou </a:t>
            </a:r>
            <a:r>
              <a:rPr lang="fr-CH" b="1" dirty="0" smtClean="0">
                <a:solidFill>
                  <a:schemeClr val="tx1"/>
                </a:solidFill>
              </a:rPr>
              <a:t>d’éducation à la citoyenneté.</a:t>
            </a:r>
          </a:p>
          <a:p>
            <a:pPr algn="l"/>
            <a:endParaRPr lang="fr-CH" b="1" dirty="0" smtClean="0">
              <a:solidFill>
                <a:schemeClr val="tx1"/>
              </a:solidFill>
            </a:endParaRPr>
          </a:p>
          <a:p>
            <a:pPr algn="l"/>
            <a:r>
              <a:rPr lang="fr-CH" b="1" dirty="0" smtClean="0">
                <a:solidFill>
                  <a:schemeClr val="tx1"/>
                </a:solidFill>
              </a:rPr>
              <a:t>Ils font donc partie de 2 classes, et doivent aussi gérer les devoirs de la classe </a:t>
            </a:r>
            <a:r>
              <a:rPr lang="fr-CH" b="1" dirty="0" err="1" smtClean="0">
                <a:solidFill>
                  <a:schemeClr val="tx1"/>
                </a:solidFill>
              </a:rPr>
              <a:t>CRes</a:t>
            </a:r>
            <a:r>
              <a:rPr lang="fr-CH" b="1" dirty="0" smtClean="0">
                <a:solidFill>
                  <a:schemeClr val="tx1"/>
                </a:solidFill>
              </a:rPr>
              <a:t> et ceux de la classe régulière (il est important qu’ils fassent le maximum)</a:t>
            </a:r>
          </a:p>
          <a:p>
            <a:pPr algn="l"/>
            <a:endParaRPr lang="fr-CH" dirty="0" smtClean="0">
              <a:solidFill>
                <a:schemeClr val="tx1"/>
              </a:solidFill>
            </a:endParaRPr>
          </a:p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7772400" cy="1470025"/>
          </a:xfrm>
        </p:spPr>
        <p:txBody>
          <a:bodyPr>
            <a:normAutofit/>
          </a:bodyPr>
          <a:lstStyle/>
          <a:p>
            <a:r>
              <a:rPr lang="fr-CH" dirty="0" smtClean="0"/>
              <a:t>La classe </a:t>
            </a:r>
            <a:r>
              <a:rPr lang="fr-CH" dirty="0" err="1" smtClean="0"/>
              <a:t>CRes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8596" y="1785926"/>
            <a:ext cx="8143932" cy="457203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CH" b="1" dirty="0" smtClean="0">
                <a:solidFill>
                  <a:schemeClr val="tx1"/>
                </a:solidFill>
              </a:rPr>
              <a:t>Dans la classe </a:t>
            </a:r>
            <a:r>
              <a:rPr lang="fr-CH" b="1" dirty="0" err="1" smtClean="0">
                <a:solidFill>
                  <a:schemeClr val="tx1"/>
                </a:solidFill>
              </a:rPr>
              <a:t>CRes</a:t>
            </a:r>
            <a:r>
              <a:rPr lang="fr-CH" dirty="0" smtClean="0">
                <a:solidFill>
                  <a:schemeClr val="tx1"/>
                </a:solidFill>
              </a:rPr>
              <a:t>, les élèves ont des évaluations régulières, pour noter la progression de leurs apprentissages.</a:t>
            </a:r>
            <a:endParaRPr lang="fr-CH" b="1" dirty="0" smtClean="0">
              <a:solidFill>
                <a:schemeClr val="tx1"/>
              </a:solidFill>
            </a:endParaRPr>
          </a:p>
          <a:p>
            <a:pPr algn="l"/>
            <a:endParaRPr lang="fr-CH" dirty="0" smtClean="0">
              <a:solidFill>
                <a:schemeClr val="tx1"/>
              </a:solidFill>
            </a:endParaRPr>
          </a:p>
          <a:p>
            <a:pPr algn="l"/>
            <a:r>
              <a:rPr lang="fr-CH" b="1" dirty="0" smtClean="0">
                <a:solidFill>
                  <a:schemeClr val="tx1"/>
                </a:solidFill>
              </a:rPr>
              <a:t>Dans la classe régulière</a:t>
            </a:r>
            <a:r>
              <a:rPr lang="fr-CH" dirty="0" smtClean="0">
                <a:solidFill>
                  <a:schemeClr val="tx1"/>
                </a:solidFill>
              </a:rPr>
              <a:t>, ces élèves ont aussi des évaluations, qu’ils font selon leurs possibilités, et le maître de branche décide de compter la note ou non, selon le cas.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Matériel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 smtClean="0"/>
              <a:t>Il est important que les élèves aient toujours leur matériel</a:t>
            </a:r>
          </a:p>
          <a:p>
            <a:r>
              <a:rPr lang="fr-CH" dirty="0" smtClean="0"/>
              <a:t>Ils peuvent à tout instant consulter leur dictionnaire</a:t>
            </a:r>
          </a:p>
          <a:p>
            <a:r>
              <a:rPr lang="fr-CH" dirty="0" smtClean="0"/>
              <a:t>Ils ont leur agenda, que les parents signent chaque semaine</a:t>
            </a:r>
          </a:p>
          <a:p>
            <a:r>
              <a:rPr lang="fr-CH" dirty="0" smtClean="0"/>
              <a:t>Chaque élève a une adresse </a:t>
            </a:r>
            <a:r>
              <a:rPr lang="fr-CH" dirty="0" err="1" smtClean="0"/>
              <a:t>educanet</a:t>
            </a:r>
            <a:r>
              <a:rPr lang="fr-CH" dirty="0" smtClean="0"/>
              <a:t>, qui lui permet de travailler sur des sites que nous lui indiquons. Si l’élève n’a pas d’ordinateur ou pas internet à la maison, il doit parfois rester à l’école pour faire ses devoirs.</a:t>
            </a:r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7772400" cy="1470025"/>
          </a:xfrm>
        </p:spPr>
        <p:txBody>
          <a:bodyPr/>
          <a:lstStyle/>
          <a:p>
            <a:r>
              <a:rPr lang="fr-CH" dirty="0" smtClean="0"/>
              <a:t>Bulletin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282" y="2071678"/>
            <a:ext cx="8643998" cy="3357586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A la mi-semestre (après le 15 novembre) les élèves reçoivent un bulletin qui correspond à leur travail depuis le début de l’année jusqu’à la mi-semestre.</a:t>
            </a:r>
          </a:p>
          <a:p>
            <a:pPr algn="l">
              <a:buFont typeface="Arial" pitchFamily="34" charset="0"/>
              <a:buChar char="•"/>
            </a:pPr>
            <a:endParaRPr lang="fr-CH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Les notes sont importantes, mais aussi, et surtout dans leur cas, l’évaluation de leur comportement face au travail</a:t>
            </a:r>
            <a:endParaRPr lang="fr-CH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7772400" cy="1470025"/>
          </a:xfrm>
        </p:spPr>
        <p:txBody>
          <a:bodyPr/>
          <a:lstStyle/>
          <a:p>
            <a:r>
              <a:rPr lang="fr-CH" dirty="0" smtClean="0"/>
              <a:t>Une intégration réussie : notre objectif à tous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4282" y="2071678"/>
            <a:ext cx="8715436" cy="3429024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 Collaboration étroite entre enseignants, parents et direction de l’école</a:t>
            </a: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 La volonté de l’élève de s’impliquer le plus possible dans cette intégration. Il faut parler    français…. Et travailler !</a:t>
            </a:r>
          </a:p>
          <a:p>
            <a:pPr algn="l">
              <a:buFont typeface="Arial" pitchFamily="34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 Participer à des activités extrascolaires permet une meilleure intégration!</a:t>
            </a:r>
          </a:p>
          <a:p>
            <a:pPr algn="l">
              <a:buFont typeface="Arial" pitchFamily="34" charset="0"/>
              <a:buChar char="•"/>
            </a:pPr>
            <a:endParaRPr lang="fr-CH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fr-CH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s://encrypted-tbn2.gstatic.com/images?q=tbn:ANd9GcT9dhFWU_AjT8hH7Ig-DO44VrEC6RKm_z_Kxo0v79Y_LHfIkoWZ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5010149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Le travail à la maison /les devoirs!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Il est important que vous, les parents, nous aidiez dans ce domaine. Votre enfant doit faire ses </a:t>
            </a:r>
            <a:r>
              <a:rPr lang="fr-CH" dirty="0" smtClean="0"/>
              <a:t>devoirs!</a:t>
            </a:r>
            <a:endParaRPr lang="fr-CH" dirty="0" smtClean="0"/>
          </a:p>
          <a:p>
            <a:r>
              <a:rPr lang="fr-CH" dirty="0" smtClean="0"/>
              <a:t>Certaines choses doivent être apprises par cœur (dans toutes les branches</a:t>
            </a:r>
            <a:r>
              <a:rPr lang="fr-CH" dirty="0" smtClean="0"/>
              <a:t>!). Lire </a:t>
            </a:r>
            <a:r>
              <a:rPr lang="fr-CH" dirty="0" smtClean="0"/>
              <a:t>une leçon ne suffit pas! </a:t>
            </a:r>
            <a:endParaRPr lang="fr-CH" dirty="0"/>
          </a:p>
        </p:txBody>
      </p:sp>
      <p:pic>
        <p:nvPicPr>
          <p:cNvPr id="11266" name="Picture 2" descr="https://encrypted-tbn2.gstatic.com/images?q=tbn:ANd9GcT9dhFWU_AjT8hH7Ig-DO44VrEC6RKm_z_Kxo0v79Y_LHfIkoWZ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4714884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Macintosh PowerPoint</Application>
  <PresentationFormat>Affichage à l'écran (4:3)</PresentationFormat>
  <Paragraphs>103</Paragraphs>
  <Slides>19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Bienvenue! jeudi10 octobre 2013</vt:lpstr>
      <vt:lpstr> Bienvenue!</vt:lpstr>
      <vt:lpstr>La classe CRes</vt:lpstr>
      <vt:lpstr>La classe CRes</vt:lpstr>
      <vt:lpstr>La classe CRes</vt:lpstr>
      <vt:lpstr>Matériel</vt:lpstr>
      <vt:lpstr>Bulletin</vt:lpstr>
      <vt:lpstr>Une intégration réussie : notre objectif à tous</vt:lpstr>
      <vt:lpstr>Le travail à la maison /les devoirs!</vt:lpstr>
      <vt:lpstr>Le carnet journalier</vt:lpstr>
      <vt:lpstr>Diapositive 11</vt:lpstr>
      <vt:lpstr>Diapositive 12</vt:lpstr>
      <vt:lpstr>Diapositive 13</vt:lpstr>
      <vt:lpstr>Maths et Education à la citoyenneté – Madame Cheseaux</vt:lpstr>
      <vt:lpstr>Maths et Education à la citoyenneté – Madame Cheseaux</vt:lpstr>
      <vt:lpstr>Français – Madame Saghir</vt:lpstr>
      <vt:lpstr>Allemand – Madame Saghir</vt:lpstr>
      <vt:lpstr>L’avis d’une professeur de classe régulière, Madame Morand</vt:lpstr>
      <vt:lpstr>Merci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Zehntes Partnersprachliches Schuljahr (ZPS)</dc:title>
  <dc:creator>1a_Rose-Marie</dc:creator>
  <cp:lastModifiedBy>_Rose-Marie</cp:lastModifiedBy>
  <cp:revision>32</cp:revision>
  <dcterms:created xsi:type="dcterms:W3CDTF">2012-08-25T19:03:56Z</dcterms:created>
  <dcterms:modified xsi:type="dcterms:W3CDTF">2014-01-07T07:36:38Z</dcterms:modified>
</cp:coreProperties>
</file>